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ssistant Ultra-Bold" charset="1" panose="00000900000000000000"/>
      <p:regular r:id="rId31"/>
    </p:embeddedFont>
    <p:embeddedFont>
      <p:font typeface="Century Gothic Paneuropean" charset="1" panose="020B0502020202020204"/>
      <p:regular r:id="rId32"/>
    </p:embeddedFont>
    <p:embeddedFont>
      <p:font typeface="Agrandir Narrow Bold" charset="1" panose="00000806000000000000"/>
      <p:regular r:id="rId33"/>
    </p:embeddedFont>
    <p:embeddedFont>
      <p:font typeface="Agrandir Narrow" charset="1" panose="00000506000000000000"/>
      <p:regular r:id="rId34"/>
    </p:embeddedFont>
    <p:embeddedFont>
      <p:font typeface="Century Gothic Paneuropean Bold" charset="1" panose="020B0702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2496753" y="9109918"/>
            <a:ext cx="5829347" cy="6135263"/>
          </a:xfrm>
          <a:custGeom>
            <a:avLst/>
            <a:gdLst/>
            <a:ahLst/>
            <a:cxnLst/>
            <a:rect r="r" b="b" t="t" l="l"/>
            <a:pathLst>
              <a:path h="6135263" w="5829347">
                <a:moveTo>
                  <a:pt x="0" y="0"/>
                </a:moveTo>
                <a:lnTo>
                  <a:pt x="5829347" y="0"/>
                </a:lnTo>
                <a:lnTo>
                  <a:pt x="5829347" y="6135263"/>
                </a:lnTo>
                <a:lnTo>
                  <a:pt x="0" y="61352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4257824"/>
            <a:ext cx="5829347" cy="6135263"/>
          </a:xfrm>
          <a:custGeom>
            <a:avLst/>
            <a:gdLst/>
            <a:ahLst/>
            <a:cxnLst/>
            <a:rect r="r" b="b" t="t" l="l"/>
            <a:pathLst>
              <a:path h="6135263" w="5829347">
                <a:moveTo>
                  <a:pt x="0" y="0"/>
                </a:moveTo>
                <a:lnTo>
                  <a:pt x="5829347" y="0"/>
                </a:lnTo>
                <a:lnTo>
                  <a:pt x="5829347" y="6135263"/>
                </a:lnTo>
                <a:lnTo>
                  <a:pt x="0" y="61352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0" y="3478976"/>
            <a:ext cx="5272815" cy="6808024"/>
          </a:xfrm>
          <a:custGeom>
            <a:avLst/>
            <a:gdLst/>
            <a:ahLst/>
            <a:cxnLst/>
            <a:rect r="r" b="b" t="t" l="l"/>
            <a:pathLst>
              <a:path h="6808024" w="5272815">
                <a:moveTo>
                  <a:pt x="5272815" y="0"/>
                </a:moveTo>
                <a:lnTo>
                  <a:pt x="0" y="0"/>
                </a:lnTo>
                <a:lnTo>
                  <a:pt x="0" y="6808024"/>
                </a:lnTo>
                <a:lnTo>
                  <a:pt x="5272815" y="6808024"/>
                </a:lnTo>
                <a:lnTo>
                  <a:pt x="527281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769592" y="4052666"/>
            <a:ext cx="25349075" cy="1335375"/>
          </a:xfrm>
          <a:prstGeom prst="rect">
            <a:avLst/>
          </a:prstGeom>
        </p:spPr>
        <p:txBody>
          <a:bodyPr anchor="t" rtlCol="false" tIns="0" lIns="0" bIns="0" rIns="0">
            <a:spAutoFit/>
          </a:bodyPr>
          <a:lstStyle/>
          <a:p>
            <a:pPr algn="ctr">
              <a:lnSpc>
                <a:spcPts val="10921"/>
              </a:lnSpc>
            </a:pPr>
            <a:r>
              <a:rPr lang="en-US" b="true" sz="7801">
                <a:solidFill>
                  <a:srgbClr val="FAFAFA"/>
                </a:solidFill>
                <a:latin typeface="Assistant Ultra-Bold"/>
                <a:ea typeface="Assistant Ultra-Bold"/>
                <a:cs typeface="Assistant Ultra-Bold"/>
                <a:sym typeface="Assistant Ultra-Bold"/>
              </a:rPr>
              <a:t>INVENTORY MANAGEMENT SYSTEM</a:t>
            </a:r>
          </a:p>
        </p:txBody>
      </p:sp>
      <p:sp>
        <p:nvSpPr>
          <p:cNvPr name="Freeform 7" id="7"/>
          <p:cNvSpPr/>
          <p:nvPr/>
        </p:nvSpPr>
        <p:spPr>
          <a:xfrm flipH="false" flipV="true" rot="0">
            <a:off x="13015185" y="0"/>
            <a:ext cx="5272815" cy="6808024"/>
          </a:xfrm>
          <a:custGeom>
            <a:avLst/>
            <a:gdLst/>
            <a:ahLst/>
            <a:cxnLst/>
            <a:rect r="r" b="b" t="t" l="l"/>
            <a:pathLst>
              <a:path h="6808024" w="5272815">
                <a:moveTo>
                  <a:pt x="0" y="6808024"/>
                </a:moveTo>
                <a:lnTo>
                  <a:pt x="5272815" y="6808024"/>
                </a:lnTo>
                <a:lnTo>
                  <a:pt x="5272815" y="0"/>
                </a:lnTo>
                <a:lnTo>
                  <a:pt x="0" y="0"/>
                </a:lnTo>
                <a:lnTo>
                  <a:pt x="0" y="680802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330404" y="502546"/>
            <a:ext cx="15627192" cy="8168680"/>
          </a:xfrm>
          <a:custGeom>
            <a:avLst/>
            <a:gdLst/>
            <a:ahLst/>
            <a:cxnLst/>
            <a:rect r="r" b="b" t="t" l="l"/>
            <a:pathLst>
              <a:path h="8168680" w="15627192">
                <a:moveTo>
                  <a:pt x="0" y="0"/>
                </a:moveTo>
                <a:lnTo>
                  <a:pt x="15627192" y="0"/>
                </a:lnTo>
                <a:lnTo>
                  <a:pt x="15627192" y="8168680"/>
                </a:lnTo>
                <a:lnTo>
                  <a:pt x="0" y="8168680"/>
                </a:lnTo>
                <a:lnTo>
                  <a:pt x="0" y="0"/>
                </a:lnTo>
                <a:close/>
              </a:path>
            </a:pathLst>
          </a:custGeom>
          <a:blipFill>
            <a:blip r:embed="rId2"/>
            <a:stretch>
              <a:fillRect l="-1971" t="0" r="0" b="0"/>
            </a:stretch>
          </a:blipFill>
        </p:spPr>
      </p:sp>
      <p:sp>
        <p:nvSpPr>
          <p:cNvPr name="TextBox 3" id="3"/>
          <p:cNvSpPr txBox="true"/>
          <p:nvPr/>
        </p:nvSpPr>
        <p:spPr>
          <a:xfrm rot="0">
            <a:off x="5577336" y="8762069"/>
            <a:ext cx="7133328" cy="801962"/>
          </a:xfrm>
          <a:prstGeom prst="rect">
            <a:avLst/>
          </a:prstGeom>
        </p:spPr>
        <p:txBody>
          <a:bodyPr anchor="t" rtlCol="false" tIns="0" lIns="0" bIns="0" rIns="0">
            <a:spAutoFit/>
          </a:bodyPr>
          <a:lstStyle/>
          <a:p>
            <a:pPr algn="ctr">
              <a:lnSpc>
                <a:spcPts val="5672"/>
              </a:lnSpc>
              <a:spcBef>
                <a:spcPct val="0"/>
              </a:spcBef>
            </a:pPr>
            <a:r>
              <a:rPr lang="en-US" b="true" sz="4051">
                <a:solidFill>
                  <a:srgbClr val="FFFFFF"/>
                </a:solidFill>
                <a:latin typeface="Agrandir Narrow Bold"/>
                <a:ea typeface="Agrandir Narrow Bold"/>
                <a:cs typeface="Agrandir Narrow Bold"/>
                <a:sym typeface="Agrandir Narrow Bold"/>
              </a:rPr>
              <a:t>Staff Login and Register Page</a:t>
            </a:r>
          </a:p>
        </p:txBody>
      </p:sp>
      <p:sp>
        <p:nvSpPr>
          <p:cNvPr name="Freeform 4" id="4"/>
          <p:cNvSpPr/>
          <p:nvPr/>
        </p:nvSpPr>
        <p:spPr>
          <a:xfrm flipH="true" flipV="false" rot="0">
            <a:off x="7675" y="6871301"/>
            <a:ext cx="2645459" cy="3415699"/>
          </a:xfrm>
          <a:custGeom>
            <a:avLst/>
            <a:gdLst/>
            <a:ahLst/>
            <a:cxnLst/>
            <a:rect r="r" b="b" t="t" l="l"/>
            <a:pathLst>
              <a:path h="3415699" w="2645459">
                <a:moveTo>
                  <a:pt x="2645458" y="0"/>
                </a:moveTo>
                <a:lnTo>
                  <a:pt x="0" y="0"/>
                </a:lnTo>
                <a:lnTo>
                  <a:pt x="0" y="3415699"/>
                </a:lnTo>
                <a:lnTo>
                  <a:pt x="2645458" y="3415699"/>
                </a:lnTo>
                <a:lnTo>
                  <a:pt x="26454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642541" y="0"/>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01902"/>
            <a:ext cx="16117327" cy="8211695"/>
          </a:xfrm>
          <a:custGeom>
            <a:avLst/>
            <a:gdLst/>
            <a:ahLst/>
            <a:cxnLst/>
            <a:rect r="r" b="b" t="t" l="l"/>
            <a:pathLst>
              <a:path h="8211695" w="16117327">
                <a:moveTo>
                  <a:pt x="0" y="0"/>
                </a:moveTo>
                <a:lnTo>
                  <a:pt x="16117327" y="0"/>
                </a:lnTo>
                <a:lnTo>
                  <a:pt x="16117327" y="8211695"/>
                </a:lnTo>
                <a:lnTo>
                  <a:pt x="0" y="8211695"/>
                </a:lnTo>
                <a:lnTo>
                  <a:pt x="0" y="0"/>
                </a:lnTo>
                <a:close/>
              </a:path>
            </a:pathLst>
          </a:custGeom>
          <a:blipFill>
            <a:blip r:embed="rId2"/>
            <a:stretch>
              <a:fillRect l="-2388" t="0" r="-2388" b="-5419"/>
            </a:stretch>
          </a:blipFill>
        </p:spPr>
      </p:sp>
      <p:sp>
        <p:nvSpPr>
          <p:cNvPr name="TextBox 3" id="3"/>
          <p:cNvSpPr txBox="true"/>
          <p:nvPr/>
        </p:nvSpPr>
        <p:spPr>
          <a:xfrm rot="0">
            <a:off x="912518" y="8839517"/>
            <a:ext cx="16462963" cy="675641"/>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Agrandir Narrow Bold"/>
                <a:ea typeface="Agrandir Narrow Bold"/>
                <a:cs typeface="Agrandir Narrow Bold"/>
                <a:sym typeface="Agrandir Narrow Bold"/>
              </a:rPr>
              <a:t>Staff can view all products and their stock details.</a:t>
            </a:r>
          </a:p>
        </p:txBody>
      </p:sp>
      <p:sp>
        <p:nvSpPr>
          <p:cNvPr name="Freeform 4" id="4"/>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823298" y="0"/>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419378" y="606256"/>
            <a:ext cx="14810283" cy="7608363"/>
          </a:xfrm>
          <a:custGeom>
            <a:avLst/>
            <a:gdLst/>
            <a:ahLst/>
            <a:cxnLst/>
            <a:rect r="r" b="b" t="t" l="l"/>
            <a:pathLst>
              <a:path h="7608363" w="14810283">
                <a:moveTo>
                  <a:pt x="0" y="0"/>
                </a:moveTo>
                <a:lnTo>
                  <a:pt x="14810283" y="0"/>
                </a:lnTo>
                <a:lnTo>
                  <a:pt x="14810283" y="7608363"/>
                </a:lnTo>
                <a:lnTo>
                  <a:pt x="0" y="7608363"/>
                </a:lnTo>
                <a:lnTo>
                  <a:pt x="0" y="0"/>
                </a:lnTo>
                <a:close/>
              </a:path>
            </a:pathLst>
          </a:custGeom>
          <a:blipFill>
            <a:blip r:embed="rId2"/>
            <a:stretch>
              <a:fillRect l="-215" t="0" r="0" b="0"/>
            </a:stretch>
          </a:blipFill>
        </p:spPr>
      </p:sp>
      <p:sp>
        <p:nvSpPr>
          <p:cNvPr name="TextBox 3" id="3"/>
          <p:cNvSpPr txBox="true"/>
          <p:nvPr/>
        </p:nvSpPr>
        <p:spPr>
          <a:xfrm rot="0">
            <a:off x="1483126" y="8268323"/>
            <a:ext cx="14682788" cy="801962"/>
          </a:xfrm>
          <a:prstGeom prst="rect">
            <a:avLst/>
          </a:prstGeom>
        </p:spPr>
        <p:txBody>
          <a:bodyPr anchor="t" rtlCol="false" tIns="0" lIns="0" bIns="0" rIns="0">
            <a:spAutoFit/>
          </a:bodyPr>
          <a:lstStyle/>
          <a:p>
            <a:pPr algn="ctr">
              <a:lnSpc>
                <a:spcPts val="5672"/>
              </a:lnSpc>
              <a:spcBef>
                <a:spcPct val="0"/>
              </a:spcBef>
            </a:pPr>
            <a:r>
              <a:rPr lang="en-US" b="true" sz="4051">
                <a:solidFill>
                  <a:srgbClr val="FFFFFF"/>
                </a:solidFill>
                <a:latin typeface="Agrandir Narrow Bold"/>
                <a:ea typeface="Agrandir Narrow Bold"/>
                <a:cs typeface="Agrandir Narrow Bold"/>
                <a:sym typeface="Agrandir Narrow Bold"/>
              </a:rPr>
              <a:t>Staff can view all transactions to manage sales and purchases.</a:t>
            </a:r>
          </a:p>
        </p:txBody>
      </p:sp>
      <p:sp>
        <p:nvSpPr>
          <p:cNvPr name="Freeform 4" id="4"/>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642541" y="0"/>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342575" y="358188"/>
            <a:ext cx="17338519" cy="2435172"/>
          </a:xfrm>
          <a:custGeom>
            <a:avLst/>
            <a:gdLst/>
            <a:ahLst/>
            <a:cxnLst/>
            <a:rect r="r" b="b" t="t" l="l"/>
            <a:pathLst>
              <a:path h="2435172" w="17338519">
                <a:moveTo>
                  <a:pt x="0" y="0"/>
                </a:moveTo>
                <a:lnTo>
                  <a:pt x="17338520" y="0"/>
                </a:lnTo>
                <a:lnTo>
                  <a:pt x="17338520" y="2435172"/>
                </a:lnTo>
                <a:lnTo>
                  <a:pt x="0" y="2435172"/>
                </a:lnTo>
                <a:lnTo>
                  <a:pt x="0" y="0"/>
                </a:lnTo>
                <a:close/>
              </a:path>
            </a:pathLst>
          </a:custGeom>
          <a:blipFill>
            <a:blip r:embed="rId2"/>
            <a:stretch>
              <a:fillRect l="0" t="0" r="0" b="-290308"/>
            </a:stretch>
          </a:blipFill>
        </p:spPr>
      </p:sp>
      <p:sp>
        <p:nvSpPr>
          <p:cNvPr name="Freeform 3" id="3"/>
          <p:cNvSpPr/>
          <p:nvPr/>
        </p:nvSpPr>
        <p:spPr>
          <a:xfrm flipH="false" flipV="false" rot="0">
            <a:off x="342575" y="3025013"/>
            <a:ext cx="17528695" cy="6966677"/>
          </a:xfrm>
          <a:custGeom>
            <a:avLst/>
            <a:gdLst/>
            <a:ahLst/>
            <a:cxnLst/>
            <a:rect r="r" b="b" t="t" l="l"/>
            <a:pathLst>
              <a:path h="6966677" w="17528695">
                <a:moveTo>
                  <a:pt x="0" y="0"/>
                </a:moveTo>
                <a:lnTo>
                  <a:pt x="17528695" y="0"/>
                </a:lnTo>
                <a:lnTo>
                  <a:pt x="17528695" y="6966676"/>
                </a:lnTo>
                <a:lnTo>
                  <a:pt x="0" y="6966676"/>
                </a:lnTo>
                <a:lnTo>
                  <a:pt x="0" y="0"/>
                </a:lnTo>
                <a:close/>
              </a:path>
            </a:pathLst>
          </a:custGeom>
          <a:blipFill>
            <a:blip r:embed="rId3"/>
            <a:stretch>
              <a:fillRect l="0" t="-612" r="-187" b="-37573"/>
            </a:stretch>
          </a:blipFill>
        </p:spPr>
      </p:sp>
      <p:sp>
        <p:nvSpPr>
          <p:cNvPr name="TextBox 4" id="4"/>
          <p:cNvSpPr txBox="true"/>
          <p:nvPr/>
        </p:nvSpPr>
        <p:spPr>
          <a:xfrm rot="0">
            <a:off x="13062823" y="8762069"/>
            <a:ext cx="3988445" cy="801962"/>
          </a:xfrm>
          <a:prstGeom prst="rect">
            <a:avLst/>
          </a:prstGeom>
        </p:spPr>
        <p:txBody>
          <a:bodyPr anchor="t" rtlCol="false" tIns="0" lIns="0" bIns="0" rIns="0">
            <a:spAutoFit/>
          </a:bodyPr>
          <a:lstStyle/>
          <a:p>
            <a:pPr algn="ctr">
              <a:lnSpc>
                <a:spcPts val="5672"/>
              </a:lnSpc>
              <a:spcBef>
                <a:spcPct val="0"/>
              </a:spcBef>
            </a:pPr>
            <a:r>
              <a:rPr lang="en-US" b="true" sz="4051">
                <a:solidFill>
                  <a:srgbClr val="000000"/>
                </a:solidFill>
                <a:latin typeface="Agrandir Narrow Bold"/>
                <a:ea typeface="Agrandir Narrow Bold"/>
                <a:cs typeface="Agrandir Narrow Bold"/>
                <a:sym typeface="Agrandir Narrow Bold"/>
              </a:rPr>
              <a:t>Transactions API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598952" y="840685"/>
            <a:ext cx="8115300" cy="7776822"/>
          </a:xfrm>
          <a:custGeom>
            <a:avLst/>
            <a:gdLst/>
            <a:ahLst/>
            <a:cxnLst/>
            <a:rect r="r" b="b" t="t" l="l"/>
            <a:pathLst>
              <a:path h="7776822" w="8115300">
                <a:moveTo>
                  <a:pt x="0" y="0"/>
                </a:moveTo>
                <a:lnTo>
                  <a:pt x="8115300" y="0"/>
                </a:lnTo>
                <a:lnTo>
                  <a:pt x="8115300" y="7776822"/>
                </a:lnTo>
                <a:lnTo>
                  <a:pt x="0" y="7776822"/>
                </a:lnTo>
                <a:lnTo>
                  <a:pt x="0" y="0"/>
                </a:lnTo>
                <a:close/>
              </a:path>
            </a:pathLst>
          </a:custGeom>
          <a:blipFill>
            <a:blip r:embed="rId2"/>
            <a:stretch>
              <a:fillRect l="-53943" t="-1726" r="-36225" b="0"/>
            </a:stretch>
          </a:blipFill>
        </p:spPr>
      </p:sp>
      <p:sp>
        <p:nvSpPr>
          <p:cNvPr name="Freeform 3" id="3"/>
          <p:cNvSpPr/>
          <p:nvPr/>
        </p:nvSpPr>
        <p:spPr>
          <a:xfrm flipH="false" flipV="false" rot="0">
            <a:off x="9466311" y="840685"/>
            <a:ext cx="7563953" cy="7776822"/>
          </a:xfrm>
          <a:custGeom>
            <a:avLst/>
            <a:gdLst/>
            <a:ahLst/>
            <a:cxnLst/>
            <a:rect r="r" b="b" t="t" l="l"/>
            <a:pathLst>
              <a:path h="7776822" w="7563953">
                <a:moveTo>
                  <a:pt x="0" y="0"/>
                </a:moveTo>
                <a:lnTo>
                  <a:pt x="7563952" y="0"/>
                </a:lnTo>
                <a:lnTo>
                  <a:pt x="7563952" y="7776822"/>
                </a:lnTo>
                <a:lnTo>
                  <a:pt x="0" y="7776822"/>
                </a:lnTo>
                <a:lnTo>
                  <a:pt x="0" y="0"/>
                </a:lnTo>
                <a:close/>
              </a:path>
            </a:pathLst>
          </a:custGeom>
          <a:blipFill>
            <a:blip r:embed="rId3"/>
            <a:stretch>
              <a:fillRect l="-71397" t="0" r="-29169" b="0"/>
            </a:stretch>
          </a:blipFill>
        </p:spPr>
      </p:sp>
      <p:sp>
        <p:nvSpPr>
          <p:cNvPr name="TextBox 4" id="4"/>
          <p:cNvSpPr txBox="true"/>
          <p:nvPr/>
        </p:nvSpPr>
        <p:spPr>
          <a:xfrm rot="0">
            <a:off x="333915" y="8762069"/>
            <a:ext cx="16696348" cy="801962"/>
          </a:xfrm>
          <a:prstGeom prst="rect">
            <a:avLst/>
          </a:prstGeom>
        </p:spPr>
        <p:txBody>
          <a:bodyPr anchor="t" rtlCol="false" tIns="0" lIns="0" bIns="0" rIns="0">
            <a:spAutoFit/>
          </a:bodyPr>
          <a:lstStyle/>
          <a:p>
            <a:pPr algn="ctr">
              <a:lnSpc>
                <a:spcPts val="5672"/>
              </a:lnSpc>
              <a:spcBef>
                <a:spcPct val="0"/>
              </a:spcBef>
            </a:pPr>
            <a:r>
              <a:rPr lang="en-US" b="true" sz="4051">
                <a:solidFill>
                  <a:srgbClr val="FFFFFF"/>
                </a:solidFill>
                <a:latin typeface="Agrandir Narrow Bold"/>
                <a:ea typeface="Agrandir Narrow Bold"/>
                <a:cs typeface="Agrandir Narrow Bold"/>
                <a:sym typeface="Agrandir Narrow Bold"/>
              </a:rPr>
              <a:t>Staff can make transactions to manage sales and purchases.</a:t>
            </a:r>
          </a:p>
        </p:txBody>
      </p:sp>
      <p:sp>
        <p:nvSpPr>
          <p:cNvPr name="Freeform 5" id="5"/>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5936571"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4854259" y="9384387"/>
            <a:ext cx="3433741" cy="3613939"/>
          </a:xfrm>
          <a:custGeom>
            <a:avLst/>
            <a:gdLst/>
            <a:ahLst/>
            <a:cxnLst/>
            <a:rect r="r" b="b" t="t" l="l"/>
            <a:pathLst>
              <a:path h="3613939" w="3433741">
                <a:moveTo>
                  <a:pt x="0" y="0"/>
                </a:moveTo>
                <a:lnTo>
                  <a:pt x="3433741" y="0"/>
                </a:lnTo>
                <a:lnTo>
                  <a:pt x="3433741" y="3613938"/>
                </a:lnTo>
                <a:lnTo>
                  <a:pt x="0" y="3613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257824"/>
            <a:ext cx="4967696" cy="5228394"/>
          </a:xfrm>
          <a:custGeom>
            <a:avLst/>
            <a:gdLst/>
            <a:ahLst/>
            <a:cxnLst/>
            <a:rect r="r" b="b" t="t" l="l"/>
            <a:pathLst>
              <a:path h="5228394" w="4967696">
                <a:moveTo>
                  <a:pt x="0" y="0"/>
                </a:moveTo>
                <a:lnTo>
                  <a:pt x="4967696" y="0"/>
                </a:lnTo>
                <a:lnTo>
                  <a:pt x="4967696" y="5228394"/>
                </a:lnTo>
                <a:lnTo>
                  <a:pt x="0" y="5228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5642541" y="77279"/>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304375" y="634823"/>
            <a:ext cx="9001414" cy="1292071"/>
            <a:chOff x="0" y="0"/>
            <a:chExt cx="2370743" cy="340299"/>
          </a:xfrm>
        </p:grpSpPr>
        <p:sp>
          <p:nvSpPr>
            <p:cNvPr name="Freeform 7" id="7"/>
            <p:cNvSpPr/>
            <p:nvPr/>
          </p:nvSpPr>
          <p:spPr>
            <a:xfrm flipH="false" flipV="false" rot="0">
              <a:off x="0" y="0"/>
              <a:ext cx="2370743" cy="340299"/>
            </a:xfrm>
            <a:custGeom>
              <a:avLst/>
              <a:gdLst/>
              <a:ahLst/>
              <a:cxnLst/>
              <a:rect r="r" b="b" t="t" l="l"/>
              <a:pathLst>
                <a:path h="340299" w="2370743">
                  <a:moveTo>
                    <a:pt x="86008" y="0"/>
                  </a:moveTo>
                  <a:lnTo>
                    <a:pt x="2284735" y="0"/>
                  </a:lnTo>
                  <a:cubicBezTo>
                    <a:pt x="2307546" y="0"/>
                    <a:pt x="2329422" y="9062"/>
                    <a:pt x="2345552" y="25191"/>
                  </a:cubicBezTo>
                  <a:cubicBezTo>
                    <a:pt x="2361681" y="41321"/>
                    <a:pt x="2370743" y="63197"/>
                    <a:pt x="2370743" y="86008"/>
                  </a:cubicBezTo>
                  <a:lnTo>
                    <a:pt x="2370743" y="254291"/>
                  </a:lnTo>
                  <a:cubicBezTo>
                    <a:pt x="2370743" y="277101"/>
                    <a:pt x="2361681" y="298978"/>
                    <a:pt x="2345552" y="315108"/>
                  </a:cubicBezTo>
                  <a:cubicBezTo>
                    <a:pt x="2329422" y="331237"/>
                    <a:pt x="2307546" y="340299"/>
                    <a:pt x="2284735" y="340299"/>
                  </a:cubicBezTo>
                  <a:lnTo>
                    <a:pt x="86008" y="340299"/>
                  </a:lnTo>
                  <a:cubicBezTo>
                    <a:pt x="63197" y="340299"/>
                    <a:pt x="41321" y="331237"/>
                    <a:pt x="25191" y="315108"/>
                  </a:cubicBezTo>
                  <a:cubicBezTo>
                    <a:pt x="9062" y="298978"/>
                    <a:pt x="0" y="277101"/>
                    <a:pt x="0" y="254291"/>
                  </a:cubicBezTo>
                  <a:lnTo>
                    <a:pt x="0" y="86008"/>
                  </a:lnTo>
                  <a:cubicBezTo>
                    <a:pt x="0" y="63197"/>
                    <a:pt x="9062" y="41321"/>
                    <a:pt x="25191" y="25191"/>
                  </a:cubicBezTo>
                  <a:cubicBezTo>
                    <a:pt x="41321" y="9062"/>
                    <a:pt x="63197" y="0"/>
                    <a:pt x="86008" y="0"/>
                  </a:cubicBezTo>
                  <a:close/>
                </a:path>
              </a:pathLst>
            </a:custGeom>
            <a:solidFill>
              <a:srgbClr val="FAFAFA"/>
            </a:solidFill>
          </p:spPr>
        </p:sp>
        <p:sp>
          <p:nvSpPr>
            <p:cNvPr name="TextBox 8" id="8"/>
            <p:cNvSpPr txBox="true"/>
            <p:nvPr/>
          </p:nvSpPr>
          <p:spPr>
            <a:xfrm>
              <a:off x="0" y="-85725"/>
              <a:ext cx="2370743" cy="42602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691376" y="482423"/>
            <a:ext cx="10227411" cy="1302706"/>
          </a:xfrm>
          <a:prstGeom prst="rect">
            <a:avLst/>
          </a:prstGeom>
        </p:spPr>
        <p:txBody>
          <a:bodyPr anchor="t" rtlCol="false" tIns="0" lIns="0" bIns="0" rIns="0">
            <a:spAutoFit/>
          </a:bodyPr>
          <a:lstStyle/>
          <a:p>
            <a:pPr algn="ctr">
              <a:lnSpc>
                <a:spcPts val="10622"/>
              </a:lnSpc>
            </a:pPr>
            <a:r>
              <a:rPr lang="en-US" sz="7587" b="true">
                <a:solidFill>
                  <a:srgbClr val="004A7C"/>
                </a:solidFill>
                <a:latin typeface="Assistant Ultra-Bold"/>
                <a:ea typeface="Assistant Ultra-Bold"/>
                <a:cs typeface="Assistant Ultra-Bold"/>
                <a:sym typeface="Assistant Ultra-Bold"/>
              </a:rPr>
              <a:t>Admin Module</a:t>
            </a:r>
          </a:p>
        </p:txBody>
      </p:sp>
      <p:sp>
        <p:nvSpPr>
          <p:cNvPr name="TextBox 10" id="10"/>
          <p:cNvSpPr txBox="true"/>
          <p:nvPr/>
        </p:nvSpPr>
        <p:spPr>
          <a:xfrm rot="0">
            <a:off x="760108" y="2003014"/>
            <a:ext cx="17527892" cy="8963049"/>
          </a:xfrm>
          <a:prstGeom prst="rect">
            <a:avLst/>
          </a:prstGeom>
        </p:spPr>
        <p:txBody>
          <a:bodyPr anchor="t" rtlCol="false" tIns="0" lIns="0" bIns="0" rIns="0">
            <a:spAutoFit/>
          </a:bodyPr>
          <a:lstStyle/>
          <a:p>
            <a:pPr algn="l">
              <a:lnSpc>
                <a:spcPts val="5528"/>
              </a:lnSpc>
            </a:pPr>
            <a:r>
              <a:rPr lang="en-US" sz="3949" b="true">
                <a:solidFill>
                  <a:srgbClr val="FFFFFF"/>
                </a:solidFill>
                <a:latin typeface="Agrandir Narrow Bold"/>
                <a:ea typeface="Agrandir Narrow Bold"/>
                <a:cs typeface="Agrandir Narrow Bold"/>
                <a:sym typeface="Agrandir Narrow Bold"/>
              </a:rPr>
              <a:t>Key Features of Admin Module</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Product Management:</a:t>
            </a:r>
            <a:r>
              <a:rPr lang="en-US" sz="3549">
                <a:solidFill>
                  <a:srgbClr val="FFFFFF"/>
                </a:solidFill>
                <a:latin typeface="Agrandir Narrow"/>
                <a:ea typeface="Agrandir Narrow"/>
                <a:cs typeface="Agrandir Narrow"/>
                <a:sym typeface="Agrandir Narrow"/>
              </a:rPr>
              <a:t> Add, update, and delete products.</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Stock Management</a:t>
            </a:r>
            <a:r>
              <a:rPr lang="en-US" sz="3549">
                <a:solidFill>
                  <a:srgbClr val="FFFFFF"/>
                </a:solidFill>
                <a:latin typeface="Agrandir Narrow"/>
                <a:ea typeface="Agrandir Narrow"/>
                <a:cs typeface="Agrandir Narrow"/>
                <a:sym typeface="Agrandir Narrow"/>
              </a:rPr>
              <a:t>: Monitor stock levels, manage stock-in and stock-out.</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Staff</a:t>
            </a:r>
            <a:r>
              <a:rPr lang="en-US" sz="3549">
                <a:solidFill>
                  <a:srgbClr val="FFFFFF"/>
                </a:solidFill>
                <a:latin typeface="Agrandir Narrow"/>
                <a:ea typeface="Agrandir Narrow"/>
                <a:cs typeface="Agrandir Narrow"/>
                <a:sym typeface="Agrandir Narrow"/>
              </a:rPr>
              <a:t> </a:t>
            </a:r>
            <a:r>
              <a:rPr lang="en-US" b="true" sz="3549">
                <a:solidFill>
                  <a:srgbClr val="FFFFFF"/>
                </a:solidFill>
                <a:latin typeface="Agrandir Narrow Bold"/>
                <a:ea typeface="Agrandir Narrow Bold"/>
                <a:cs typeface="Agrandir Narrow Bold"/>
                <a:sym typeface="Agrandir Narrow Bold"/>
              </a:rPr>
              <a:t> Management:</a:t>
            </a:r>
            <a:r>
              <a:rPr lang="en-US" sz="3549">
                <a:solidFill>
                  <a:srgbClr val="FFFFFF"/>
                </a:solidFill>
                <a:latin typeface="Agrandir Narrow"/>
                <a:ea typeface="Agrandir Narrow"/>
                <a:cs typeface="Agrandir Narrow"/>
                <a:sym typeface="Agrandir Narrow"/>
              </a:rPr>
              <a:t> Create and manage staff and customer accounts, assign roles and permissions.</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Supplier Management: </a:t>
            </a:r>
            <a:r>
              <a:rPr lang="en-US" sz="3549">
                <a:solidFill>
                  <a:srgbClr val="FFFFFF"/>
                </a:solidFill>
                <a:latin typeface="Agrandir Narrow"/>
                <a:ea typeface="Agrandir Narrow"/>
                <a:cs typeface="Agrandir Narrow"/>
                <a:sym typeface="Agrandir Narrow"/>
              </a:rPr>
              <a:t>Maintain supplier details and manage purchase orders.</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Order &amp; Transaction Management:</a:t>
            </a:r>
            <a:r>
              <a:rPr lang="en-US" sz="3549">
                <a:solidFill>
                  <a:srgbClr val="FFFFFF"/>
                </a:solidFill>
                <a:latin typeface="Agrandir Narrow"/>
                <a:ea typeface="Agrandir Narrow"/>
                <a:cs typeface="Agrandir Narrow"/>
                <a:sym typeface="Agrandir Narrow"/>
              </a:rPr>
              <a:t> Oversee sales and purchase transactions.</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Reports &amp; Analytics: </a:t>
            </a:r>
            <a:r>
              <a:rPr lang="en-US" sz="3549">
                <a:solidFill>
                  <a:srgbClr val="FFFFFF"/>
                </a:solidFill>
                <a:latin typeface="Agrandir Narrow"/>
                <a:ea typeface="Agrandir Narrow"/>
                <a:cs typeface="Agrandir Narrow"/>
                <a:sym typeface="Agrandir Narrow"/>
              </a:rPr>
              <a:t>Generate stock, sales, and low-stock reports for decision-making.</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Email Notifications:</a:t>
            </a:r>
            <a:r>
              <a:rPr lang="en-US" sz="3549">
                <a:solidFill>
                  <a:srgbClr val="FFFFFF"/>
                </a:solidFill>
                <a:latin typeface="Agrandir Narrow"/>
                <a:ea typeface="Agrandir Narrow"/>
                <a:cs typeface="Agrandir Narrow"/>
                <a:sym typeface="Agrandir Narrow"/>
              </a:rPr>
              <a:t> Receive low-stock alerts and send notifications to customers.</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Dashboard</a:t>
            </a:r>
            <a:r>
              <a:rPr lang="en-US" sz="3549">
                <a:solidFill>
                  <a:srgbClr val="FFFFFF"/>
                </a:solidFill>
                <a:latin typeface="Agrandir Narrow"/>
                <a:ea typeface="Agrandir Narrow"/>
                <a:cs typeface="Agrandir Narrow"/>
                <a:sym typeface="Agrandir Narrow"/>
              </a:rPr>
              <a:t>: View overall system statistics and quick insights.</a:t>
            </a:r>
          </a:p>
          <a:p>
            <a:pPr algn="l" marL="766242" indent="-383121" lvl="1">
              <a:lnSpc>
                <a:spcPts val="4968"/>
              </a:lnSpc>
              <a:buFont typeface="Arial"/>
              <a:buChar char="•"/>
            </a:pPr>
            <a:r>
              <a:rPr lang="en-US" b="true" sz="3549">
                <a:solidFill>
                  <a:srgbClr val="FFFFFF"/>
                </a:solidFill>
                <a:latin typeface="Agrandir Narrow Bold"/>
                <a:ea typeface="Agrandir Narrow Bold"/>
                <a:cs typeface="Agrandir Narrow Bold"/>
                <a:sym typeface="Agrandir Narrow Bold"/>
              </a:rPr>
              <a:t>Audit &amp; Activity Logs:</a:t>
            </a:r>
            <a:r>
              <a:rPr lang="en-US" sz="3549">
                <a:solidFill>
                  <a:srgbClr val="FFFFFF"/>
                </a:solidFill>
                <a:latin typeface="Agrandir Narrow"/>
                <a:ea typeface="Agrandir Narrow"/>
                <a:cs typeface="Agrandir Narrow"/>
                <a:sym typeface="Agrandir Narrow"/>
              </a:rPr>
              <a:t> Track user actions and maintain accountability.</a:t>
            </a:r>
          </a:p>
          <a:p>
            <a:pPr algn="l">
              <a:lnSpc>
                <a:spcPts val="4968"/>
              </a:lnSpc>
            </a:pPr>
            <a:r>
              <a:rPr lang="en-US" sz="3549">
                <a:solidFill>
                  <a:srgbClr val="FFFFFF"/>
                </a:solidFill>
                <a:latin typeface="Agrandir Narrow"/>
                <a:ea typeface="Agrandir Narrow"/>
                <a:cs typeface="Agrandir Narrow"/>
                <a:sym typeface="Agrandir Narrow"/>
              </a:rPr>
              <a:t>.</a:t>
            </a:r>
          </a:p>
          <a:p>
            <a:pPr algn="l">
              <a:lnSpc>
                <a:spcPts val="496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591081" y="1028700"/>
            <a:ext cx="14673835" cy="7466497"/>
          </a:xfrm>
          <a:custGeom>
            <a:avLst/>
            <a:gdLst/>
            <a:ahLst/>
            <a:cxnLst/>
            <a:rect r="r" b="b" t="t" l="l"/>
            <a:pathLst>
              <a:path h="7466497" w="14673835">
                <a:moveTo>
                  <a:pt x="0" y="0"/>
                </a:moveTo>
                <a:lnTo>
                  <a:pt x="14673835" y="0"/>
                </a:lnTo>
                <a:lnTo>
                  <a:pt x="14673835" y="7466497"/>
                </a:lnTo>
                <a:lnTo>
                  <a:pt x="0" y="7466497"/>
                </a:lnTo>
                <a:lnTo>
                  <a:pt x="0" y="0"/>
                </a:lnTo>
                <a:close/>
              </a:path>
            </a:pathLst>
          </a:custGeom>
          <a:blipFill>
            <a:blip r:embed="rId2"/>
            <a:stretch>
              <a:fillRect l="-2698" t="0" r="0" b="-4701"/>
            </a:stretch>
          </a:blipFill>
        </p:spPr>
      </p:sp>
      <p:sp>
        <p:nvSpPr>
          <p:cNvPr name="TextBox 3" id="3"/>
          <p:cNvSpPr txBox="true"/>
          <p:nvPr/>
        </p:nvSpPr>
        <p:spPr>
          <a:xfrm rot="0">
            <a:off x="1807082" y="8530589"/>
            <a:ext cx="14673835" cy="727711"/>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Agrandir Narrow Bold"/>
                <a:ea typeface="Agrandir Narrow Bold"/>
                <a:cs typeface="Agrandir Narrow Bold"/>
                <a:sym typeface="Agrandir Narrow Bold"/>
              </a:rPr>
              <a:t>Centralized Control for Seamless Inventory Management </a:t>
            </a:r>
          </a:p>
        </p:txBody>
      </p:sp>
      <p:sp>
        <p:nvSpPr>
          <p:cNvPr name="Freeform 4" id="4"/>
          <p:cNvSpPr/>
          <p:nvPr/>
        </p:nvSpPr>
        <p:spPr>
          <a:xfrm flipH="true" flipV="false" rot="0">
            <a:off x="-294029" y="6787347"/>
            <a:ext cx="2645459" cy="3415699"/>
          </a:xfrm>
          <a:custGeom>
            <a:avLst/>
            <a:gdLst/>
            <a:ahLst/>
            <a:cxnLst/>
            <a:rect r="r" b="b" t="t" l="l"/>
            <a:pathLst>
              <a:path h="3415699" w="2645459">
                <a:moveTo>
                  <a:pt x="2645458" y="0"/>
                </a:moveTo>
                <a:lnTo>
                  <a:pt x="0" y="0"/>
                </a:lnTo>
                <a:lnTo>
                  <a:pt x="0" y="3415699"/>
                </a:lnTo>
                <a:lnTo>
                  <a:pt x="2645458" y="3415699"/>
                </a:lnTo>
                <a:lnTo>
                  <a:pt x="26454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642541" y="0"/>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270002" y="1638739"/>
            <a:ext cx="10016359" cy="6094234"/>
          </a:xfrm>
          <a:custGeom>
            <a:avLst/>
            <a:gdLst/>
            <a:ahLst/>
            <a:cxnLst/>
            <a:rect r="r" b="b" t="t" l="l"/>
            <a:pathLst>
              <a:path h="6094234" w="10016359">
                <a:moveTo>
                  <a:pt x="0" y="0"/>
                </a:moveTo>
                <a:lnTo>
                  <a:pt x="10016359" y="0"/>
                </a:lnTo>
                <a:lnTo>
                  <a:pt x="10016359" y="6094235"/>
                </a:lnTo>
                <a:lnTo>
                  <a:pt x="0" y="6094235"/>
                </a:lnTo>
                <a:lnTo>
                  <a:pt x="0" y="0"/>
                </a:lnTo>
                <a:close/>
              </a:path>
            </a:pathLst>
          </a:custGeom>
          <a:blipFill>
            <a:blip r:embed="rId2"/>
            <a:stretch>
              <a:fillRect l="-15306" t="0" r="-3014" b="0"/>
            </a:stretch>
          </a:blipFill>
        </p:spPr>
      </p:sp>
      <p:sp>
        <p:nvSpPr>
          <p:cNvPr name="Freeform 3" id="3"/>
          <p:cNvSpPr/>
          <p:nvPr/>
        </p:nvSpPr>
        <p:spPr>
          <a:xfrm flipH="false" flipV="false" rot="0">
            <a:off x="10622861" y="1532802"/>
            <a:ext cx="7148122" cy="6200172"/>
          </a:xfrm>
          <a:custGeom>
            <a:avLst/>
            <a:gdLst/>
            <a:ahLst/>
            <a:cxnLst/>
            <a:rect r="r" b="b" t="t" l="l"/>
            <a:pathLst>
              <a:path h="6200172" w="7148122">
                <a:moveTo>
                  <a:pt x="0" y="0"/>
                </a:moveTo>
                <a:lnTo>
                  <a:pt x="7148121" y="0"/>
                </a:lnTo>
                <a:lnTo>
                  <a:pt x="7148121" y="6200172"/>
                </a:lnTo>
                <a:lnTo>
                  <a:pt x="0" y="6200172"/>
                </a:lnTo>
                <a:lnTo>
                  <a:pt x="0" y="0"/>
                </a:lnTo>
                <a:close/>
              </a:path>
            </a:pathLst>
          </a:custGeom>
          <a:blipFill>
            <a:blip r:embed="rId3"/>
            <a:stretch>
              <a:fillRect l="-45815" t="0" r="-22864" b="0"/>
            </a:stretch>
          </a:blipFill>
        </p:spPr>
      </p:sp>
      <p:sp>
        <p:nvSpPr>
          <p:cNvPr name="TextBox 4" id="4"/>
          <p:cNvSpPr txBox="true"/>
          <p:nvPr/>
        </p:nvSpPr>
        <p:spPr>
          <a:xfrm rot="0">
            <a:off x="2263304" y="8079042"/>
            <a:ext cx="13761393" cy="1408431"/>
          </a:xfrm>
          <a:prstGeom prst="rect">
            <a:avLst/>
          </a:prstGeom>
        </p:spPr>
        <p:txBody>
          <a:bodyPr anchor="t" rtlCol="false" tIns="0" lIns="0" bIns="0" rIns="0">
            <a:spAutoFit/>
          </a:bodyPr>
          <a:lstStyle/>
          <a:p>
            <a:pPr algn="ctr">
              <a:lnSpc>
                <a:spcPts val="4619"/>
              </a:lnSpc>
            </a:pPr>
            <a:r>
              <a:rPr lang="en-US" sz="3299" b="true">
                <a:solidFill>
                  <a:srgbClr val="FAFAFA"/>
                </a:solidFill>
                <a:latin typeface="Agrandir Narrow Bold"/>
                <a:ea typeface="Agrandir Narrow Bold"/>
                <a:cs typeface="Agrandir Narrow Bold"/>
                <a:sym typeface="Agrandir Narrow Bold"/>
              </a:rPr>
              <a:t>“Add, Edit, and Delete Products – Simple and Efficient Inventory Control”</a:t>
            </a:r>
          </a:p>
          <a:p>
            <a:pPr algn="ctr">
              <a:lnSpc>
                <a:spcPts val="6019"/>
              </a:lnSpc>
              <a:spcBef>
                <a:spcPct val="0"/>
              </a:spcBef>
            </a:pPr>
          </a:p>
        </p:txBody>
      </p:sp>
      <p:sp>
        <p:nvSpPr>
          <p:cNvPr name="Freeform 5" id="5"/>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5936571"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488290" y="422682"/>
            <a:ext cx="9694312" cy="5712940"/>
          </a:xfrm>
          <a:custGeom>
            <a:avLst/>
            <a:gdLst/>
            <a:ahLst/>
            <a:cxnLst/>
            <a:rect r="r" b="b" t="t" l="l"/>
            <a:pathLst>
              <a:path h="5712940" w="9694312">
                <a:moveTo>
                  <a:pt x="0" y="0"/>
                </a:moveTo>
                <a:lnTo>
                  <a:pt x="9694312" y="0"/>
                </a:lnTo>
                <a:lnTo>
                  <a:pt x="9694312" y="5712940"/>
                </a:lnTo>
                <a:lnTo>
                  <a:pt x="0" y="5712940"/>
                </a:lnTo>
                <a:lnTo>
                  <a:pt x="0" y="0"/>
                </a:lnTo>
                <a:close/>
              </a:path>
            </a:pathLst>
          </a:custGeom>
          <a:blipFill>
            <a:blip r:embed="rId2"/>
            <a:stretch>
              <a:fillRect l="-14602" t="0" r="0" b="0"/>
            </a:stretch>
          </a:blipFill>
        </p:spPr>
      </p:sp>
      <p:sp>
        <p:nvSpPr>
          <p:cNvPr name="Freeform 3" id="3"/>
          <p:cNvSpPr/>
          <p:nvPr/>
        </p:nvSpPr>
        <p:spPr>
          <a:xfrm flipH="false" flipV="false" rot="0">
            <a:off x="7078068" y="3279152"/>
            <a:ext cx="10800915" cy="6428717"/>
          </a:xfrm>
          <a:custGeom>
            <a:avLst/>
            <a:gdLst/>
            <a:ahLst/>
            <a:cxnLst/>
            <a:rect r="r" b="b" t="t" l="l"/>
            <a:pathLst>
              <a:path h="6428717" w="10800915">
                <a:moveTo>
                  <a:pt x="0" y="0"/>
                </a:moveTo>
                <a:lnTo>
                  <a:pt x="10800915" y="0"/>
                </a:lnTo>
                <a:lnTo>
                  <a:pt x="10800915" y="6428717"/>
                </a:lnTo>
                <a:lnTo>
                  <a:pt x="0" y="6428717"/>
                </a:lnTo>
                <a:lnTo>
                  <a:pt x="0" y="0"/>
                </a:lnTo>
                <a:close/>
              </a:path>
            </a:pathLst>
          </a:custGeom>
          <a:blipFill>
            <a:blip r:embed="rId3"/>
            <a:stretch>
              <a:fillRect l="-15748" t="0" r="0" b="0"/>
            </a:stretch>
          </a:blipFill>
        </p:spPr>
      </p:sp>
      <p:sp>
        <p:nvSpPr>
          <p:cNvPr name="TextBox 4" id="4"/>
          <p:cNvSpPr txBox="true"/>
          <p:nvPr/>
        </p:nvSpPr>
        <p:spPr>
          <a:xfrm rot="0">
            <a:off x="10013063" y="847725"/>
            <a:ext cx="7865920" cy="1365886"/>
          </a:xfrm>
          <a:prstGeom prst="rect">
            <a:avLst/>
          </a:prstGeom>
        </p:spPr>
        <p:txBody>
          <a:bodyPr anchor="t" rtlCol="false" tIns="0" lIns="0" bIns="0" rIns="0">
            <a:spAutoFit/>
          </a:bodyPr>
          <a:lstStyle/>
          <a:p>
            <a:pPr algn="ctr">
              <a:lnSpc>
                <a:spcPts val="5039"/>
              </a:lnSpc>
              <a:spcBef>
                <a:spcPct val="0"/>
              </a:spcBef>
            </a:pPr>
            <a:r>
              <a:rPr lang="en-US" b="true" sz="3599">
                <a:solidFill>
                  <a:srgbClr val="FAFAFA"/>
                </a:solidFill>
                <a:latin typeface="Agrandir Narrow Bold"/>
                <a:ea typeface="Agrandir Narrow Bold"/>
                <a:cs typeface="Agrandir Narrow Bold"/>
                <a:sym typeface="Agrandir Narrow Bold"/>
              </a:rPr>
              <a:t>Organize Products Efficiently with Category Management</a:t>
            </a:r>
          </a:p>
        </p:txBody>
      </p:sp>
      <p:sp>
        <p:nvSpPr>
          <p:cNvPr name="TextBox 5" id="5"/>
          <p:cNvSpPr txBox="true"/>
          <p:nvPr/>
        </p:nvSpPr>
        <p:spPr>
          <a:xfrm rot="0">
            <a:off x="830629" y="7335177"/>
            <a:ext cx="5891510" cy="727711"/>
          </a:xfrm>
          <a:prstGeom prst="rect">
            <a:avLst/>
          </a:prstGeom>
        </p:spPr>
        <p:txBody>
          <a:bodyPr anchor="t" rtlCol="false" tIns="0" lIns="0" bIns="0" rIns="0">
            <a:spAutoFit/>
          </a:bodyPr>
          <a:lstStyle/>
          <a:p>
            <a:pPr algn="ctr">
              <a:lnSpc>
                <a:spcPts val="5039"/>
              </a:lnSpc>
              <a:spcBef>
                <a:spcPct val="0"/>
              </a:spcBef>
            </a:pPr>
            <a:r>
              <a:rPr lang="en-US" b="true" sz="3599">
                <a:solidFill>
                  <a:srgbClr val="FAFAFA"/>
                </a:solidFill>
                <a:latin typeface="Agrandir Narrow Bold"/>
                <a:ea typeface="Agrandir Narrow Bold"/>
                <a:cs typeface="Agrandir Narrow Bold"/>
                <a:sym typeface="Agrandir Narrow Bold"/>
              </a:rPr>
              <a:t>Efficient Staff Management</a:t>
            </a:r>
          </a:p>
        </p:txBody>
      </p:sp>
      <p:sp>
        <p:nvSpPr>
          <p:cNvPr name="Freeform 6" id="6"/>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6145944" y="-360604"/>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707732" y="622024"/>
            <a:ext cx="14872537" cy="8636276"/>
          </a:xfrm>
          <a:custGeom>
            <a:avLst/>
            <a:gdLst/>
            <a:ahLst/>
            <a:cxnLst/>
            <a:rect r="r" b="b" t="t" l="l"/>
            <a:pathLst>
              <a:path h="8636276" w="14872537">
                <a:moveTo>
                  <a:pt x="0" y="0"/>
                </a:moveTo>
                <a:lnTo>
                  <a:pt x="14872536" y="0"/>
                </a:lnTo>
                <a:lnTo>
                  <a:pt x="14872536" y="8636276"/>
                </a:lnTo>
                <a:lnTo>
                  <a:pt x="0" y="8636276"/>
                </a:lnTo>
                <a:lnTo>
                  <a:pt x="0" y="0"/>
                </a:lnTo>
                <a:close/>
              </a:path>
            </a:pathLst>
          </a:custGeom>
          <a:blipFill>
            <a:blip r:embed="rId2"/>
            <a:stretch>
              <a:fillRect l="0" t="0" r="0" b="0"/>
            </a:stretch>
          </a:blipFill>
        </p:spPr>
      </p:sp>
      <p:sp>
        <p:nvSpPr>
          <p:cNvPr name="TextBox 3" id="3"/>
          <p:cNvSpPr txBox="true"/>
          <p:nvPr/>
        </p:nvSpPr>
        <p:spPr>
          <a:xfrm rot="0">
            <a:off x="6742196" y="9048750"/>
            <a:ext cx="4209604" cy="862332"/>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Agrandir Narrow Bold"/>
                <a:ea typeface="Agrandir Narrow Bold"/>
                <a:cs typeface="Agrandir Narrow Bold"/>
                <a:sym typeface="Agrandir Narrow Bold"/>
              </a:rPr>
              <a:t>Products.csv File</a:t>
            </a:r>
          </a:p>
        </p:txBody>
      </p:sp>
      <p:sp>
        <p:nvSpPr>
          <p:cNvPr name="Freeform 4" id="4"/>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936571"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grpSp>
        <p:nvGrpSpPr>
          <p:cNvPr name="Group 2" id="2"/>
          <p:cNvGrpSpPr/>
          <p:nvPr/>
        </p:nvGrpSpPr>
        <p:grpSpPr>
          <a:xfrm rot="0">
            <a:off x="2695999" y="1178171"/>
            <a:ext cx="12896002" cy="1292071"/>
            <a:chOff x="0" y="0"/>
            <a:chExt cx="3396478" cy="340299"/>
          </a:xfrm>
        </p:grpSpPr>
        <p:sp>
          <p:nvSpPr>
            <p:cNvPr name="Freeform 3" id="3"/>
            <p:cNvSpPr/>
            <p:nvPr/>
          </p:nvSpPr>
          <p:spPr>
            <a:xfrm flipH="false" flipV="false" rot="0">
              <a:off x="0" y="0"/>
              <a:ext cx="3396478" cy="340299"/>
            </a:xfrm>
            <a:custGeom>
              <a:avLst/>
              <a:gdLst/>
              <a:ahLst/>
              <a:cxnLst/>
              <a:rect r="r" b="b" t="t" l="l"/>
              <a:pathLst>
                <a:path h="340299" w="3396478">
                  <a:moveTo>
                    <a:pt x="60033" y="0"/>
                  </a:moveTo>
                  <a:lnTo>
                    <a:pt x="3336444" y="0"/>
                  </a:lnTo>
                  <a:cubicBezTo>
                    <a:pt x="3369600" y="0"/>
                    <a:pt x="3396478" y="26878"/>
                    <a:pt x="3396478" y="60033"/>
                  </a:cubicBezTo>
                  <a:lnTo>
                    <a:pt x="3396478" y="280265"/>
                  </a:lnTo>
                  <a:cubicBezTo>
                    <a:pt x="3396478" y="313421"/>
                    <a:pt x="3369600" y="340299"/>
                    <a:pt x="3336444" y="340299"/>
                  </a:cubicBezTo>
                  <a:lnTo>
                    <a:pt x="60033" y="340299"/>
                  </a:lnTo>
                  <a:cubicBezTo>
                    <a:pt x="26878" y="340299"/>
                    <a:pt x="0" y="313421"/>
                    <a:pt x="0" y="280265"/>
                  </a:cubicBezTo>
                  <a:lnTo>
                    <a:pt x="0" y="60033"/>
                  </a:lnTo>
                  <a:cubicBezTo>
                    <a:pt x="0" y="26878"/>
                    <a:pt x="26878" y="0"/>
                    <a:pt x="60033" y="0"/>
                  </a:cubicBezTo>
                  <a:close/>
                </a:path>
              </a:pathLst>
            </a:custGeom>
            <a:solidFill>
              <a:srgbClr val="FAFAFA"/>
            </a:solidFill>
          </p:spPr>
        </p:sp>
        <p:sp>
          <p:nvSpPr>
            <p:cNvPr name="TextBox 4" id="4"/>
            <p:cNvSpPr txBox="true"/>
            <p:nvPr/>
          </p:nvSpPr>
          <p:spPr>
            <a:xfrm>
              <a:off x="0" y="-85725"/>
              <a:ext cx="3396478" cy="42602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18931" y="9258300"/>
            <a:ext cx="4966678" cy="4114800"/>
          </a:xfrm>
          <a:custGeom>
            <a:avLst/>
            <a:gdLst/>
            <a:ahLst/>
            <a:cxnLst/>
            <a:rect r="r" b="b" t="t" l="l"/>
            <a:pathLst>
              <a:path h="4114800" w="4966678">
                <a:moveTo>
                  <a:pt x="0" y="0"/>
                </a:moveTo>
                <a:lnTo>
                  <a:pt x="4966678" y="0"/>
                </a:lnTo>
                <a:lnTo>
                  <a:pt x="49666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030294" y="838200"/>
            <a:ext cx="10227411" cy="1781514"/>
          </a:xfrm>
          <a:prstGeom prst="rect">
            <a:avLst/>
          </a:prstGeom>
        </p:spPr>
        <p:txBody>
          <a:bodyPr anchor="t" rtlCol="false" tIns="0" lIns="0" bIns="0" rIns="0">
            <a:spAutoFit/>
          </a:bodyPr>
          <a:lstStyle/>
          <a:p>
            <a:pPr algn="ctr">
              <a:lnSpc>
                <a:spcPts val="14681"/>
              </a:lnSpc>
            </a:pPr>
            <a:r>
              <a:rPr lang="en-US" sz="10486" b="true">
                <a:solidFill>
                  <a:srgbClr val="004A7C"/>
                </a:solidFill>
                <a:latin typeface="Assistant Ultra-Bold"/>
                <a:ea typeface="Assistant Ultra-Bold"/>
                <a:cs typeface="Assistant Ultra-Bold"/>
                <a:sym typeface="Assistant Ultra-Bold"/>
              </a:rPr>
              <a:t>Introduction</a:t>
            </a:r>
          </a:p>
        </p:txBody>
      </p:sp>
      <p:sp>
        <p:nvSpPr>
          <p:cNvPr name="TextBox 7" id="7"/>
          <p:cNvSpPr txBox="true"/>
          <p:nvPr/>
        </p:nvSpPr>
        <p:spPr>
          <a:xfrm rot="0">
            <a:off x="481507" y="2696380"/>
            <a:ext cx="17324986" cy="5763019"/>
          </a:xfrm>
          <a:prstGeom prst="rect">
            <a:avLst/>
          </a:prstGeom>
        </p:spPr>
        <p:txBody>
          <a:bodyPr anchor="t" rtlCol="false" tIns="0" lIns="0" bIns="0" rIns="0">
            <a:spAutoFit/>
          </a:bodyPr>
          <a:lstStyle/>
          <a:p>
            <a:pPr algn="just">
              <a:lnSpc>
                <a:spcPts val="5753"/>
              </a:lnSpc>
              <a:spcBef>
                <a:spcPct val="0"/>
              </a:spcBef>
            </a:pPr>
            <a:r>
              <a:rPr lang="en-US" sz="4109">
                <a:solidFill>
                  <a:srgbClr val="FAFAFA"/>
                </a:solidFill>
                <a:latin typeface="Century Gothic Paneuropean"/>
                <a:ea typeface="Century Gothic Paneuropean"/>
                <a:cs typeface="Century Gothic Paneuropean"/>
                <a:sym typeface="Century Gothic Paneuropean"/>
              </a:rPr>
              <a:t>An Inventory Management System is software used to efficiently track, manage and control an organization’s stock. It monitors inventory levels in real time, records product details, and tracks stock movement to avoid overstocking or stockouts. By automating processes, it improves accuracy, reduces manual errors, and saves time. The system also supports product updates, stock entries, reports and reorder alerts, helping businesses make better decisions and maintain smooth operations.</a:t>
            </a:r>
          </a:p>
        </p:txBody>
      </p:sp>
      <p:sp>
        <p:nvSpPr>
          <p:cNvPr name="Freeform 8" id="8"/>
          <p:cNvSpPr/>
          <p:nvPr/>
        </p:nvSpPr>
        <p:spPr>
          <a:xfrm flipH="true" flipV="true" rot="0">
            <a:off x="15814186" y="-3086100"/>
            <a:ext cx="4966678" cy="4114800"/>
          </a:xfrm>
          <a:custGeom>
            <a:avLst/>
            <a:gdLst/>
            <a:ahLst/>
            <a:cxnLst/>
            <a:rect r="r" b="b" t="t" l="l"/>
            <a:pathLst>
              <a:path h="4114800" w="4966678">
                <a:moveTo>
                  <a:pt x="4966678" y="4114800"/>
                </a:moveTo>
                <a:lnTo>
                  <a:pt x="0" y="4114800"/>
                </a:lnTo>
                <a:lnTo>
                  <a:pt x="0" y="0"/>
                </a:lnTo>
                <a:lnTo>
                  <a:pt x="4966678" y="0"/>
                </a:lnTo>
                <a:lnTo>
                  <a:pt x="496667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5966586" y="-2933700"/>
            <a:ext cx="4966678" cy="4114800"/>
          </a:xfrm>
          <a:custGeom>
            <a:avLst/>
            <a:gdLst/>
            <a:ahLst/>
            <a:cxnLst/>
            <a:rect r="r" b="b" t="t" l="l"/>
            <a:pathLst>
              <a:path h="4114800" w="4966678">
                <a:moveTo>
                  <a:pt x="4966678" y="4114800"/>
                </a:moveTo>
                <a:lnTo>
                  <a:pt x="0" y="4114800"/>
                </a:lnTo>
                <a:lnTo>
                  <a:pt x="0" y="0"/>
                </a:lnTo>
                <a:lnTo>
                  <a:pt x="4966678" y="0"/>
                </a:lnTo>
                <a:lnTo>
                  <a:pt x="496667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2994873" y="314058"/>
            <a:ext cx="11909624" cy="8944242"/>
          </a:xfrm>
          <a:custGeom>
            <a:avLst/>
            <a:gdLst/>
            <a:ahLst/>
            <a:cxnLst/>
            <a:rect r="r" b="b" t="t" l="l"/>
            <a:pathLst>
              <a:path h="8944242" w="11909624">
                <a:moveTo>
                  <a:pt x="0" y="0"/>
                </a:moveTo>
                <a:lnTo>
                  <a:pt x="11909624" y="0"/>
                </a:lnTo>
                <a:lnTo>
                  <a:pt x="11909624" y="8944242"/>
                </a:lnTo>
                <a:lnTo>
                  <a:pt x="0" y="8944242"/>
                </a:lnTo>
                <a:lnTo>
                  <a:pt x="0" y="0"/>
                </a:lnTo>
                <a:close/>
              </a:path>
            </a:pathLst>
          </a:custGeom>
          <a:blipFill>
            <a:blip r:embed="rId2"/>
            <a:stretch>
              <a:fillRect l="0" t="-227" r="0" b="-227"/>
            </a:stretch>
          </a:blipFill>
        </p:spPr>
      </p:sp>
      <p:sp>
        <p:nvSpPr>
          <p:cNvPr name="TextBox 3" id="3"/>
          <p:cNvSpPr txBox="true"/>
          <p:nvPr/>
        </p:nvSpPr>
        <p:spPr>
          <a:xfrm rot="0">
            <a:off x="2994873" y="9239326"/>
            <a:ext cx="11909624" cy="751206"/>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Agrandir Narrow Bold"/>
                <a:ea typeface="Agrandir Narrow Bold"/>
                <a:cs typeface="Agrandir Narrow Bold"/>
                <a:sym typeface="Agrandir Narrow Bold"/>
              </a:rPr>
              <a:t>Transactions.csv File</a:t>
            </a:r>
          </a:p>
        </p:txBody>
      </p:sp>
      <p:sp>
        <p:nvSpPr>
          <p:cNvPr name="Freeform 4" id="4"/>
          <p:cNvSpPr/>
          <p:nvPr/>
        </p:nvSpPr>
        <p:spPr>
          <a:xfrm flipH="false" flipV="false" rot="0">
            <a:off x="14904497" y="9258300"/>
            <a:ext cx="3433741" cy="3613939"/>
          </a:xfrm>
          <a:custGeom>
            <a:avLst/>
            <a:gdLst/>
            <a:ahLst/>
            <a:cxnLst/>
            <a:rect r="r" b="b" t="t" l="l"/>
            <a:pathLst>
              <a:path h="3613939" w="3433741">
                <a:moveTo>
                  <a:pt x="0" y="0"/>
                </a:moveTo>
                <a:lnTo>
                  <a:pt x="3433740" y="0"/>
                </a:lnTo>
                <a:lnTo>
                  <a:pt x="3433740" y="3613939"/>
                </a:lnTo>
                <a:lnTo>
                  <a:pt x="0" y="36139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true" rot="0">
            <a:off x="15692779"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896876" y="657497"/>
            <a:ext cx="15200422" cy="8212145"/>
          </a:xfrm>
          <a:custGeom>
            <a:avLst/>
            <a:gdLst/>
            <a:ahLst/>
            <a:cxnLst/>
            <a:rect r="r" b="b" t="t" l="l"/>
            <a:pathLst>
              <a:path h="8212145" w="15200422">
                <a:moveTo>
                  <a:pt x="0" y="0"/>
                </a:moveTo>
                <a:lnTo>
                  <a:pt x="15200423" y="0"/>
                </a:lnTo>
                <a:lnTo>
                  <a:pt x="15200423" y="8212145"/>
                </a:lnTo>
                <a:lnTo>
                  <a:pt x="0" y="8212145"/>
                </a:lnTo>
                <a:lnTo>
                  <a:pt x="0" y="0"/>
                </a:lnTo>
                <a:close/>
              </a:path>
            </a:pathLst>
          </a:custGeom>
          <a:blipFill>
            <a:blip r:embed="rId2"/>
            <a:stretch>
              <a:fillRect l="-3148" t="-1173" r="-3148" b="0"/>
            </a:stretch>
          </a:blipFill>
        </p:spPr>
      </p:sp>
      <p:sp>
        <p:nvSpPr>
          <p:cNvPr name="TextBox 3" id="3"/>
          <p:cNvSpPr txBox="true"/>
          <p:nvPr/>
        </p:nvSpPr>
        <p:spPr>
          <a:xfrm rot="0">
            <a:off x="3872657" y="9077325"/>
            <a:ext cx="10542687" cy="751206"/>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Agrandir Narrow Bold"/>
                <a:ea typeface="Agrandir Narrow Bold"/>
                <a:cs typeface="Agrandir Narrow Bold"/>
                <a:sym typeface="Agrandir Narrow Bold"/>
              </a:rPr>
              <a:t>Update and Track Transaction Status Efficiently</a:t>
            </a:r>
          </a:p>
        </p:txBody>
      </p:sp>
      <p:sp>
        <p:nvSpPr>
          <p:cNvPr name="Freeform 4" id="4"/>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936571"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384944" y="850741"/>
            <a:ext cx="9075750" cy="7516371"/>
          </a:xfrm>
          <a:custGeom>
            <a:avLst/>
            <a:gdLst/>
            <a:ahLst/>
            <a:cxnLst/>
            <a:rect r="r" b="b" t="t" l="l"/>
            <a:pathLst>
              <a:path h="7516371" w="9075750">
                <a:moveTo>
                  <a:pt x="0" y="0"/>
                </a:moveTo>
                <a:lnTo>
                  <a:pt x="9075749" y="0"/>
                </a:lnTo>
                <a:lnTo>
                  <a:pt x="9075749" y="7516371"/>
                </a:lnTo>
                <a:lnTo>
                  <a:pt x="0" y="7516371"/>
                </a:lnTo>
                <a:lnTo>
                  <a:pt x="0" y="0"/>
                </a:lnTo>
                <a:close/>
              </a:path>
            </a:pathLst>
          </a:custGeom>
          <a:blipFill>
            <a:blip r:embed="rId2"/>
            <a:stretch>
              <a:fillRect l="-1675" t="0" r="-62896" b="-7342"/>
            </a:stretch>
          </a:blipFill>
        </p:spPr>
      </p:sp>
      <p:sp>
        <p:nvSpPr>
          <p:cNvPr name="Freeform 3" id="3"/>
          <p:cNvSpPr/>
          <p:nvPr/>
        </p:nvSpPr>
        <p:spPr>
          <a:xfrm flipH="false" flipV="false" rot="0">
            <a:off x="10019598" y="850741"/>
            <a:ext cx="7804642" cy="7516371"/>
          </a:xfrm>
          <a:custGeom>
            <a:avLst/>
            <a:gdLst/>
            <a:ahLst/>
            <a:cxnLst/>
            <a:rect r="r" b="b" t="t" l="l"/>
            <a:pathLst>
              <a:path h="7516371" w="7804642">
                <a:moveTo>
                  <a:pt x="0" y="0"/>
                </a:moveTo>
                <a:lnTo>
                  <a:pt x="7804642" y="0"/>
                </a:lnTo>
                <a:lnTo>
                  <a:pt x="7804642" y="7516371"/>
                </a:lnTo>
                <a:lnTo>
                  <a:pt x="0" y="7516371"/>
                </a:lnTo>
                <a:lnTo>
                  <a:pt x="0" y="0"/>
                </a:lnTo>
                <a:close/>
              </a:path>
            </a:pathLst>
          </a:custGeom>
          <a:blipFill>
            <a:blip r:embed="rId3"/>
            <a:stretch>
              <a:fillRect l="0" t="0" r="-78283" b="0"/>
            </a:stretch>
          </a:blipFill>
        </p:spPr>
      </p:sp>
      <p:sp>
        <p:nvSpPr>
          <p:cNvPr name="TextBox 4" id="4"/>
          <p:cNvSpPr txBox="true"/>
          <p:nvPr/>
        </p:nvSpPr>
        <p:spPr>
          <a:xfrm rot="0">
            <a:off x="3157263" y="8471252"/>
            <a:ext cx="2901404" cy="751206"/>
          </a:xfrm>
          <a:prstGeom prst="rect">
            <a:avLst/>
          </a:prstGeom>
        </p:spPr>
        <p:txBody>
          <a:bodyPr anchor="t" rtlCol="false" tIns="0" lIns="0" bIns="0" rIns="0">
            <a:spAutoFit/>
          </a:bodyPr>
          <a:lstStyle/>
          <a:p>
            <a:pPr algn="ctr">
              <a:lnSpc>
                <a:spcPts val="5319"/>
              </a:lnSpc>
              <a:spcBef>
                <a:spcPct val="0"/>
              </a:spcBef>
            </a:pPr>
            <a:r>
              <a:rPr lang="en-US" b="true" sz="3799">
                <a:solidFill>
                  <a:srgbClr val="FAFAFA"/>
                </a:solidFill>
                <a:latin typeface="Agrandir Narrow Bold"/>
                <a:ea typeface="Agrandir Narrow Bold"/>
                <a:cs typeface="Agrandir Narrow Bold"/>
                <a:sym typeface="Agrandir Narrow Bold"/>
              </a:rPr>
              <a:t>Products API</a:t>
            </a:r>
          </a:p>
        </p:txBody>
      </p:sp>
      <p:sp>
        <p:nvSpPr>
          <p:cNvPr name="TextBox 5" id="5"/>
          <p:cNvSpPr txBox="true"/>
          <p:nvPr/>
        </p:nvSpPr>
        <p:spPr>
          <a:xfrm rot="0">
            <a:off x="12529562" y="8471252"/>
            <a:ext cx="2054126" cy="751206"/>
          </a:xfrm>
          <a:prstGeom prst="rect">
            <a:avLst/>
          </a:prstGeom>
        </p:spPr>
        <p:txBody>
          <a:bodyPr anchor="t" rtlCol="false" tIns="0" lIns="0" bIns="0" rIns="0">
            <a:spAutoFit/>
          </a:bodyPr>
          <a:lstStyle/>
          <a:p>
            <a:pPr algn="ctr">
              <a:lnSpc>
                <a:spcPts val="5319"/>
              </a:lnSpc>
              <a:spcBef>
                <a:spcPct val="0"/>
              </a:spcBef>
            </a:pPr>
            <a:r>
              <a:rPr lang="en-US" b="true" sz="3799">
                <a:solidFill>
                  <a:srgbClr val="FAFAFA"/>
                </a:solidFill>
                <a:latin typeface="Agrandir Narrow Bold"/>
                <a:ea typeface="Agrandir Narrow Bold"/>
                <a:cs typeface="Agrandir Narrow Bold"/>
                <a:sym typeface="Agrandir Narrow Bold"/>
              </a:rPr>
              <a:t>Staff API</a:t>
            </a:r>
          </a:p>
        </p:txBody>
      </p:sp>
      <p:sp>
        <p:nvSpPr>
          <p:cNvPr name="Freeform 6" id="6"/>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5936571"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4854259" y="9384387"/>
            <a:ext cx="3433741" cy="3613939"/>
          </a:xfrm>
          <a:custGeom>
            <a:avLst/>
            <a:gdLst/>
            <a:ahLst/>
            <a:cxnLst/>
            <a:rect r="r" b="b" t="t" l="l"/>
            <a:pathLst>
              <a:path h="3613939" w="3433741">
                <a:moveTo>
                  <a:pt x="0" y="0"/>
                </a:moveTo>
                <a:lnTo>
                  <a:pt x="3433741" y="0"/>
                </a:lnTo>
                <a:lnTo>
                  <a:pt x="3433741" y="3613938"/>
                </a:lnTo>
                <a:lnTo>
                  <a:pt x="0" y="3613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257824"/>
            <a:ext cx="4967696" cy="5228394"/>
          </a:xfrm>
          <a:custGeom>
            <a:avLst/>
            <a:gdLst/>
            <a:ahLst/>
            <a:cxnLst/>
            <a:rect r="r" b="b" t="t" l="l"/>
            <a:pathLst>
              <a:path h="5228394" w="4967696">
                <a:moveTo>
                  <a:pt x="0" y="0"/>
                </a:moveTo>
                <a:lnTo>
                  <a:pt x="4967696" y="0"/>
                </a:lnTo>
                <a:lnTo>
                  <a:pt x="4967696" y="5228394"/>
                </a:lnTo>
                <a:lnTo>
                  <a:pt x="0" y="5228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5642541" y="77279"/>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5423020" y="184508"/>
            <a:ext cx="7765963" cy="1292071"/>
            <a:chOff x="0" y="0"/>
            <a:chExt cx="2045356" cy="340299"/>
          </a:xfrm>
        </p:grpSpPr>
        <p:sp>
          <p:nvSpPr>
            <p:cNvPr name="Freeform 7" id="7"/>
            <p:cNvSpPr/>
            <p:nvPr/>
          </p:nvSpPr>
          <p:spPr>
            <a:xfrm flipH="false" flipV="false" rot="0">
              <a:off x="0" y="0"/>
              <a:ext cx="2045356" cy="340299"/>
            </a:xfrm>
            <a:custGeom>
              <a:avLst/>
              <a:gdLst/>
              <a:ahLst/>
              <a:cxnLst/>
              <a:rect r="r" b="b" t="t" l="l"/>
              <a:pathLst>
                <a:path h="340299" w="2045356">
                  <a:moveTo>
                    <a:pt x="99690" y="0"/>
                  </a:moveTo>
                  <a:lnTo>
                    <a:pt x="1945666" y="0"/>
                  </a:lnTo>
                  <a:cubicBezTo>
                    <a:pt x="2000723" y="0"/>
                    <a:pt x="2045356" y="44633"/>
                    <a:pt x="2045356" y="99690"/>
                  </a:cubicBezTo>
                  <a:lnTo>
                    <a:pt x="2045356" y="240608"/>
                  </a:lnTo>
                  <a:cubicBezTo>
                    <a:pt x="2045356" y="267048"/>
                    <a:pt x="2034853" y="292404"/>
                    <a:pt x="2016158" y="311100"/>
                  </a:cubicBezTo>
                  <a:cubicBezTo>
                    <a:pt x="1997462" y="329796"/>
                    <a:pt x="1972105" y="340299"/>
                    <a:pt x="1945666" y="340299"/>
                  </a:cubicBezTo>
                  <a:lnTo>
                    <a:pt x="99690" y="340299"/>
                  </a:lnTo>
                  <a:cubicBezTo>
                    <a:pt x="44633" y="340299"/>
                    <a:pt x="0" y="295666"/>
                    <a:pt x="0" y="240608"/>
                  </a:cubicBezTo>
                  <a:lnTo>
                    <a:pt x="0" y="99690"/>
                  </a:lnTo>
                  <a:cubicBezTo>
                    <a:pt x="0" y="44633"/>
                    <a:pt x="44633" y="0"/>
                    <a:pt x="99690" y="0"/>
                  </a:cubicBezTo>
                  <a:close/>
                </a:path>
              </a:pathLst>
            </a:custGeom>
            <a:solidFill>
              <a:srgbClr val="FAFAFA"/>
            </a:solidFill>
          </p:spPr>
        </p:sp>
        <p:sp>
          <p:nvSpPr>
            <p:cNvPr name="TextBox 8" id="8"/>
            <p:cNvSpPr txBox="true"/>
            <p:nvPr/>
          </p:nvSpPr>
          <p:spPr>
            <a:xfrm>
              <a:off x="0" y="-85725"/>
              <a:ext cx="2045356" cy="42602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1727979"/>
            <a:ext cx="13615407" cy="7843278"/>
          </a:xfrm>
          <a:prstGeom prst="rect">
            <a:avLst/>
          </a:prstGeom>
        </p:spPr>
        <p:txBody>
          <a:bodyPr anchor="t" rtlCol="false" tIns="0" lIns="0" bIns="0" rIns="0">
            <a:spAutoFit/>
          </a:bodyPr>
          <a:lstStyle/>
          <a:p>
            <a:pPr algn="l">
              <a:lnSpc>
                <a:spcPts val="4493"/>
              </a:lnSpc>
            </a:pPr>
            <a:r>
              <a:rPr lang="en-US" sz="3209">
                <a:solidFill>
                  <a:srgbClr val="FAFAFA"/>
                </a:solidFill>
                <a:latin typeface="Century Gothic Paneuropean"/>
                <a:ea typeface="Century Gothic Paneuropean"/>
                <a:cs typeface="Century Gothic Paneuropean"/>
                <a:sym typeface="Century Gothic Paneuropean"/>
              </a:rPr>
              <a:t>1</a:t>
            </a:r>
            <a:r>
              <a:rPr lang="en-US" sz="3209" b="true">
                <a:solidFill>
                  <a:srgbClr val="FAFAFA"/>
                </a:solidFill>
                <a:latin typeface="Century Gothic Paneuropean Bold"/>
                <a:ea typeface="Century Gothic Paneuropean Bold"/>
                <a:cs typeface="Century Gothic Paneuropean Bold"/>
                <a:sym typeface="Century Gothic Paneuropean Bold"/>
              </a:rPr>
              <a:t>. Frontend:</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React.js (Dashboard, Transactions, Forms)</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React Router (Page navigation)</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Recharts (Charts &amp; Data Visualization)</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CSS (Custom styling)</a:t>
            </a:r>
          </a:p>
          <a:p>
            <a:pPr algn="l">
              <a:lnSpc>
                <a:spcPts val="4493"/>
              </a:lnSpc>
            </a:pPr>
            <a:r>
              <a:rPr lang="en-US" sz="3209" b="true">
                <a:solidFill>
                  <a:srgbClr val="FAFAFA"/>
                </a:solidFill>
                <a:latin typeface="Century Gothic Paneuropean Bold"/>
                <a:ea typeface="Century Gothic Paneuropean Bold"/>
                <a:cs typeface="Century Gothic Paneuropean Bold"/>
                <a:sym typeface="Century Gothic Paneuropean Bold"/>
              </a:rPr>
              <a:t>2. Backend:</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Java Spring Boot (RESTful APIs)</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Spring Security (Authentication &amp; Role-based Authorization)</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Spring Data JPA (Database interaction)</a:t>
            </a:r>
          </a:p>
          <a:p>
            <a:pPr algn="l">
              <a:lnSpc>
                <a:spcPts val="4493"/>
              </a:lnSpc>
            </a:pPr>
            <a:r>
              <a:rPr lang="en-US" sz="3209" b="true">
                <a:solidFill>
                  <a:srgbClr val="FAFAFA"/>
                </a:solidFill>
                <a:latin typeface="Century Gothic Paneuropean Bold"/>
                <a:ea typeface="Century Gothic Paneuropean Bold"/>
                <a:cs typeface="Century Gothic Paneuropean Bold"/>
                <a:sym typeface="Century Gothic Paneuropean Bold"/>
              </a:rPr>
              <a:t>3. Database:</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MySQL (Products, Transactions, Users, Suppliers,Categories)</a:t>
            </a:r>
          </a:p>
          <a:p>
            <a:pPr algn="l">
              <a:lnSpc>
                <a:spcPts val="4493"/>
              </a:lnSpc>
            </a:pPr>
            <a:r>
              <a:rPr lang="en-US" sz="3209" b="true">
                <a:solidFill>
                  <a:srgbClr val="FAFAFA"/>
                </a:solidFill>
                <a:latin typeface="Century Gothic Paneuropean Bold"/>
                <a:ea typeface="Century Gothic Paneuropean Bold"/>
                <a:cs typeface="Century Gothic Paneuropean Bold"/>
                <a:sym typeface="Century Gothic Paneuropean Bold"/>
              </a:rPr>
              <a:t>4. File &amp; Media Management:</a:t>
            </a:r>
          </a:p>
          <a:p>
            <a:pPr algn="l" marL="692934" indent="-346467" lvl="1">
              <a:lnSpc>
                <a:spcPts val="4493"/>
              </a:lnSpc>
              <a:buFont typeface="Arial"/>
              <a:buChar char="•"/>
            </a:pPr>
            <a:r>
              <a:rPr lang="en-US" sz="3209">
                <a:solidFill>
                  <a:srgbClr val="FAFAFA"/>
                </a:solidFill>
                <a:latin typeface="Century Gothic Paneuropean"/>
                <a:ea typeface="Century Gothic Paneuropean"/>
                <a:cs typeface="Century Gothic Paneuropean"/>
                <a:sym typeface="Century Gothic Paneuropean"/>
              </a:rPr>
              <a:t>Local Storage / File System (Product images)</a:t>
            </a:r>
          </a:p>
          <a:p>
            <a:pPr algn="l">
              <a:lnSpc>
                <a:spcPts val="4493"/>
              </a:lnSpc>
              <a:spcBef>
                <a:spcPct val="0"/>
              </a:spcBef>
            </a:pPr>
          </a:p>
        </p:txBody>
      </p:sp>
      <p:sp>
        <p:nvSpPr>
          <p:cNvPr name="Freeform 10" id="10"/>
          <p:cNvSpPr/>
          <p:nvPr/>
        </p:nvSpPr>
        <p:spPr>
          <a:xfrm flipH="false" flipV="false" rot="0">
            <a:off x="8900998" y="2786263"/>
            <a:ext cx="2727030" cy="2727030"/>
          </a:xfrm>
          <a:custGeom>
            <a:avLst/>
            <a:gdLst/>
            <a:ahLst/>
            <a:cxnLst/>
            <a:rect r="r" b="b" t="t" l="l"/>
            <a:pathLst>
              <a:path h="2727030" w="2727030">
                <a:moveTo>
                  <a:pt x="0" y="0"/>
                </a:moveTo>
                <a:lnTo>
                  <a:pt x="2727030" y="0"/>
                </a:lnTo>
                <a:lnTo>
                  <a:pt x="2727030" y="2727030"/>
                </a:lnTo>
                <a:lnTo>
                  <a:pt x="0" y="2727030"/>
                </a:lnTo>
                <a:lnTo>
                  <a:pt x="0" y="0"/>
                </a:lnTo>
                <a:close/>
              </a:path>
            </a:pathLst>
          </a:custGeom>
          <a:blipFill>
            <a:blip r:embed="rId6"/>
            <a:stretch>
              <a:fillRect l="0" t="0" r="0" b="0"/>
            </a:stretch>
          </a:blipFill>
        </p:spPr>
      </p:sp>
      <p:sp>
        <p:nvSpPr>
          <p:cNvPr name="Freeform 11" id="11"/>
          <p:cNvSpPr/>
          <p:nvPr/>
        </p:nvSpPr>
        <p:spPr>
          <a:xfrm flipH="false" flipV="false" rot="0">
            <a:off x="11438220" y="3182646"/>
            <a:ext cx="3501526" cy="1960854"/>
          </a:xfrm>
          <a:custGeom>
            <a:avLst/>
            <a:gdLst/>
            <a:ahLst/>
            <a:cxnLst/>
            <a:rect r="r" b="b" t="t" l="l"/>
            <a:pathLst>
              <a:path h="1960854" w="3501526">
                <a:moveTo>
                  <a:pt x="0" y="0"/>
                </a:moveTo>
                <a:lnTo>
                  <a:pt x="3501525" y="0"/>
                </a:lnTo>
                <a:lnTo>
                  <a:pt x="3501525" y="1960854"/>
                </a:lnTo>
                <a:lnTo>
                  <a:pt x="0" y="1960854"/>
                </a:lnTo>
                <a:lnTo>
                  <a:pt x="0" y="0"/>
                </a:lnTo>
                <a:close/>
              </a:path>
            </a:pathLst>
          </a:custGeom>
          <a:blipFill>
            <a:blip r:embed="rId7"/>
            <a:stretch>
              <a:fillRect l="0" t="0" r="0" b="0"/>
            </a:stretch>
          </a:blipFill>
        </p:spPr>
      </p:sp>
      <p:sp>
        <p:nvSpPr>
          <p:cNvPr name="Freeform 12" id="12"/>
          <p:cNvSpPr/>
          <p:nvPr/>
        </p:nvSpPr>
        <p:spPr>
          <a:xfrm flipH="false" flipV="false" rot="0">
            <a:off x="15281471" y="3182646"/>
            <a:ext cx="1977829" cy="1934264"/>
          </a:xfrm>
          <a:custGeom>
            <a:avLst/>
            <a:gdLst/>
            <a:ahLst/>
            <a:cxnLst/>
            <a:rect r="r" b="b" t="t" l="l"/>
            <a:pathLst>
              <a:path h="1934264" w="1977829">
                <a:moveTo>
                  <a:pt x="0" y="0"/>
                </a:moveTo>
                <a:lnTo>
                  <a:pt x="1977829" y="0"/>
                </a:lnTo>
                <a:lnTo>
                  <a:pt x="1977829" y="1934264"/>
                </a:lnTo>
                <a:lnTo>
                  <a:pt x="0" y="1934264"/>
                </a:lnTo>
                <a:lnTo>
                  <a:pt x="0" y="0"/>
                </a:lnTo>
                <a:close/>
              </a:path>
            </a:pathLst>
          </a:custGeom>
          <a:blipFill>
            <a:blip r:embed="rId8"/>
            <a:stretch>
              <a:fillRect l="0" t="0" r="0" b="0"/>
            </a:stretch>
          </a:blipFill>
        </p:spPr>
      </p:sp>
      <p:sp>
        <p:nvSpPr>
          <p:cNvPr name="TextBox 13" id="13"/>
          <p:cNvSpPr txBox="true"/>
          <p:nvPr/>
        </p:nvSpPr>
        <p:spPr>
          <a:xfrm rot="0">
            <a:off x="4030294" y="22583"/>
            <a:ext cx="10227411" cy="1418280"/>
          </a:xfrm>
          <a:prstGeom prst="rect">
            <a:avLst/>
          </a:prstGeom>
        </p:spPr>
        <p:txBody>
          <a:bodyPr anchor="t" rtlCol="false" tIns="0" lIns="0" bIns="0" rIns="0">
            <a:spAutoFit/>
          </a:bodyPr>
          <a:lstStyle/>
          <a:p>
            <a:pPr algn="ctr">
              <a:lnSpc>
                <a:spcPts val="11602"/>
              </a:lnSpc>
            </a:pPr>
            <a:r>
              <a:rPr lang="en-US" sz="8287" b="true">
                <a:solidFill>
                  <a:srgbClr val="004A7C"/>
                </a:solidFill>
                <a:latin typeface="Assistant Ultra-Bold"/>
                <a:ea typeface="Assistant Ultra-Bold"/>
                <a:cs typeface="Assistant Ultra-Bold"/>
                <a:sym typeface="Assistant Ultra-Bold"/>
              </a:rPr>
              <a:t>Tech Stack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5509949" y="6167220"/>
            <a:ext cx="2798064" cy="4114800"/>
          </a:xfrm>
          <a:custGeom>
            <a:avLst/>
            <a:gdLst/>
            <a:ahLst/>
            <a:cxnLst/>
            <a:rect r="r" b="b" t="t" l="l"/>
            <a:pathLst>
              <a:path h="4114800" w="2798064">
                <a:moveTo>
                  <a:pt x="0" y="0"/>
                </a:moveTo>
                <a:lnTo>
                  <a:pt x="2798064" y="0"/>
                </a:lnTo>
                <a:lnTo>
                  <a:pt x="27980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259953"/>
            <a:ext cx="2798064" cy="4114800"/>
          </a:xfrm>
          <a:custGeom>
            <a:avLst/>
            <a:gdLst/>
            <a:ahLst/>
            <a:cxnLst/>
            <a:rect r="r" b="b" t="t" l="l"/>
            <a:pathLst>
              <a:path h="4114800" w="2798064">
                <a:moveTo>
                  <a:pt x="2798064" y="4114800"/>
                </a:moveTo>
                <a:lnTo>
                  <a:pt x="0" y="4114800"/>
                </a:lnTo>
                <a:lnTo>
                  <a:pt x="0" y="0"/>
                </a:lnTo>
                <a:lnTo>
                  <a:pt x="2798064" y="0"/>
                </a:lnTo>
                <a:lnTo>
                  <a:pt x="2798064"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5999" y="2564311"/>
            <a:ext cx="12896002" cy="1292071"/>
            <a:chOff x="0" y="0"/>
            <a:chExt cx="3396478" cy="340299"/>
          </a:xfrm>
        </p:grpSpPr>
        <p:sp>
          <p:nvSpPr>
            <p:cNvPr name="Freeform 5" id="5"/>
            <p:cNvSpPr/>
            <p:nvPr/>
          </p:nvSpPr>
          <p:spPr>
            <a:xfrm flipH="false" flipV="false" rot="0">
              <a:off x="0" y="0"/>
              <a:ext cx="3396478" cy="340299"/>
            </a:xfrm>
            <a:custGeom>
              <a:avLst/>
              <a:gdLst/>
              <a:ahLst/>
              <a:cxnLst/>
              <a:rect r="r" b="b" t="t" l="l"/>
              <a:pathLst>
                <a:path h="340299" w="3396478">
                  <a:moveTo>
                    <a:pt x="60033" y="0"/>
                  </a:moveTo>
                  <a:lnTo>
                    <a:pt x="3336444" y="0"/>
                  </a:lnTo>
                  <a:cubicBezTo>
                    <a:pt x="3369600" y="0"/>
                    <a:pt x="3396478" y="26878"/>
                    <a:pt x="3396478" y="60033"/>
                  </a:cubicBezTo>
                  <a:lnTo>
                    <a:pt x="3396478" y="280265"/>
                  </a:lnTo>
                  <a:cubicBezTo>
                    <a:pt x="3396478" y="313421"/>
                    <a:pt x="3369600" y="340299"/>
                    <a:pt x="3336444" y="340299"/>
                  </a:cubicBezTo>
                  <a:lnTo>
                    <a:pt x="60033" y="340299"/>
                  </a:lnTo>
                  <a:cubicBezTo>
                    <a:pt x="26878" y="340299"/>
                    <a:pt x="0" y="313421"/>
                    <a:pt x="0" y="280265"/>
                  </a:cubicBezTo>
                  <a:lnTo>
                    <a:pt x="0" y="60033"/>
                  </a:lnTo>
                  <a:cubicBezTo>
                    <a:pt x="0" y="26878"/>
                    <a:pt x="26878" y="0"/>
                    <a:pt x="60033" y="0"/>
                  </a:cubicBezTo>
                  <a:close/>
                </a:path>
              </a:pathLst>
            </a:custGeom>
            <a:solidFill>
              <a:srgbClr val="FAFAFA"/>
            </a:solidFill>
          </p:spPr>
        </p:sp>
        <p:sp>
          <p:nvSpPr>
            <p:cNvPr name="TextBox 6" id="6"/>
            <p:cNvSpPr txBox="true"/>
            <p:nvPr/>
          </p:nvSpPr>
          <p:spPr>
            <a:xfrm>
              <a:off x="0" y="-85725"/>
              <a:ext cx="3396478" cy="42602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354746" y="2224340"/>
            <a:ext cx="10227411" cy="1781514"/>
          </a:xfrm>
          <a:prstGeom prst="rect">
            <a:avLst/>
          </a:prstGeom>
        </p:spPr>
        <p:txBody>
          <a:bodyPr anchor="t" rtlCol="false" tIns="0" lIns="0" bIns="0" rIns="0">
            <a:spAutoFit/>
          </a:bodyPr>
          <a:lstStyle/>
          <a:p>
            <a:pPr algn="ctr">
              <a:lnSpc>
                <a:spcPts val="14681"/>
              </a:lnSpc>
            </a:pPr>
            <a:r>
              <a:rPr lang="en-US" sz="10486" b="true">
                <a:solidFill>
                  <a:srgbClr val="004A7C"/>
                </a:solidFill>
                <a:latin typeface="Assistant Ultra-Bold"/>
                <a:ea typeface="Assistant Ultra-Bold"/>
                <a:cs typeface="Assistant Ultra-Bold"/>
                <a:sym typeface="Assistant Ultra-Bold"/>
              </a:rPr>
              <a:t>Conclusion</a:t>
            </a:r>
          </a:p>
        </p:txBody>
      </p:sp>
      <p:sp>
        <p:nvSpPr>
          <p:cNvPr name="TextBox 8" id="8"/>
          <p:cNvSpPr txBox="true"/>
          <p:nvPr/>
        </p:nvSpPr>
        <p:spPr>
          <a:xfrm rot="0">
            <a:off x="3068806" y="4235629"/>
            <a:ext cx="12799292" cy="4385992"/>
          </a:xfrm>
          <a:prstGeom prst="rect">
            <a:avLst/>
          </a:prstGeom>
        </p:spPr>
        <p:txBody>
          <a:bodyPr anchor="t" rtlCol="false" tIns="0" lIns="0" bIns="0" rIns="0">
            <a:spAutoFit/>
          </a:bodyPr>
          <a:lstStyle/>
          <a:p>
            <a:pPr algn="just">
              <a:lnSpc>
                <a:spcPts val="5002"/>
              </a:lnSpc>
            </a:pPr>
            <a:r>
              <a:rPr lang="en-US" sz="3573">
                <a:solidFill>
                  <a:srgbClr val="FAFAFA"/>
                </a:solidFill>
                <a:latin typeface="Century Gothic Paneuropean"/>
                <a:ea typeface="Century Gothic Paneuropean"/>
                <a:cs typeface="Century Gothic Paneuropean"/>
                <a:sym typeface="Century Gothic Paneuropean"/>
              </a:rPr>
              <a:t>The Inventory Management System enhances accuracy, reduces manual effort, and streamlines stock operations. With real-time updates, automated alerts, and easy tracking, it ensures faster decision-making and smoother workflow. Overall, it improves efficiency and reliability across the entire inventory process.</a:t>
            </a:r>
          </a:p>
          <a:p>
            <a:pPr algn="just">
              <a:lnSpc>
                <a:spcPts val="500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2496753" y="9109918"/>
            <a:ext cx="5829347" cy="6135263"/>
          </a:xfrm>
          <a:custGeom>
            <a:avLst/>
            <a:gdLst/>
            <a:ahLst/>
            <a:cxnLst/>
            <a:rect r="r" b="b" t="t" l="l"/>
            <a:pathLst>
              <a:path h="6135263" w="5829347">
                <a:moveTo>
                  <a:pt x="0" y="0"/>
                </a:moveTo>
                <a:lnTo>
                  <a:pt x="5829347" y="0"/>
                </a:lnTo>
                <a:lnTo>
                  <a:pt x="5829347" y="6135263"/>
                </a:lnTo>
                <a:lnTo>
                  <a:pt x="0" y="61352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4257824"/>
            <a:ext cx="5829347" cy="6135263"/>
          </a:xfrm>
          <a:custGeom>
            <a:avLst/>
            <a:gdLst/>
            <a:ahLst/>
            <a:cxnLst/>
            <a:rect r="r" b="b" t="t" l="l"/>
            <a:pathLst>
              <a:path h="6135263" w="5829347">
                <a:moveTo>
                  <a:pt x="0" y="0"/>
                </a:moveTo>
                <a:lnTo>
                  <a:pt x="5829347" y="0"/>
                </a:lnTo>
                <a:lnTo>
                  <a:pt x="5829347" y="6135263"/>
                </a:lnTo>
                <a:lnTo>
                  <a:pt x="0" y="61352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0" y="3478976"/>
            <a:ext cx="5272815" cy="6808024"/>
          </a:xfrm>
          <a:custGeom>
            <a:avLst/>
            <a:gdLst/>
            <a:ahLst/>
            <a:cxnLst/>
            <a:rect r="r" b="b" t="t" l="l"/>
            <a:pathLst>
              <a:path h="6808024" w="5272815">
                <a:moveTo>
                  <a:pt x="5272815" y="0"/>
                </a:moveTo>
                <a:lnTo>
                  <a:pt x="0" y="0"/>
                </a:lnTo>
                <a:lnTo>
                  <a:pt x="0" y="6808024"/>
                </a:lnTo>
                <a:lnTo>
                  <a:pt x="5272815" y="6808024"/>
                </a:lnTo>
                <a:lnTo>
                  <a:pt x="527281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733803" y="4445177"/>
            <a:ext cx="10820395" cy="1409701"/>
          </a:xfrm>
          <a:prstGeom prst="rect">
            <a:avLst/>
          </a:prstGeom>
        </p:spPr>
        <p:txBody>
          <a:bodyPr anchor="t" rtlCol="false" tIns="0" lIns="0" bIns="0" rIns="0">
            <a:spAutoFit/>
          </a:bodyPr>
          <a:lstStyle/>
          <a:p>
            <a:pPr algn="ctr">
              <a:lnSpc>
                <a:spcPts val="9750"/>
              </a:lnSpc>
            </a:pPr>
            <a:r>
              <a:rPr lang="en-US" b="true" sz="12500">
                <a:solidFill>
                  <a:srgbClr val="FAFAFA"/>
                </a:solidFill>
                <a:latin typeface="Assistant Ultra-Bold"/>
                <a:ea typeface="Assistant Ultra-Bold"/>
                <a:cs typeface="Assistant Ultra-Bold"/>
                <a:sym typeface="Assistant Ultra-Bold"/>
              </a:rPr>
              <a:t>THANK YOU</a:t>
            </a:r>
          </a:p>
        </p:txBody>
      </p:sp>
      <p:sp>
        <p:nvSpPr>
          <p:cNvPr name="Freeform 7" id="7"/>
          <p:cNvSpPr/>
          <p:nvPr/>
        </p:nvSpPr>
        <p:spPr>
          <a:xfrm flipH="false" flipV="true" rot="0">
            <a:off x="13015185" y="0"/>
            <a:ext cx="5272815" cy="6808024"/>
          </a:xfrm>
          <a:custGeom>
            <a:avLst/>
            <a:gdLst/>
            <a:ahLst/>
            <a:cxnLst/>
            <a:rect r="r" b="b" t="t" l="l"/>
            <a:pathLst>
              <a:path h="6808024" w="5272815">
                <a:moveTo>
                  <a:pt x="0" y="6808024"/>
                </a:moveTo>
                <a:lnTo>
                  <a:pt x="5272815" y="6808024"/>
                </a:lnTo>
                <a:lnTo>
                  <a:pt x="5272815" y="0"/>
                </a:lnTo>
                <a:lnTo>
                  <a:pt x="0" y="0"/>
                </a:lnTo>
                <a:lnTo>
                  <a:pt x="0" y="6808024"/>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5509949" y="6167220"/>
            <a:ext cx="2798064" cy="4114800"/>
          </a:xfrm>
          <a:custGeom>
            <a:avLst/>
            <a:gdLst/>
            <a:ahLst/>
            <a:cxnLst/>
            <a:rect r="r" b="b" t="t" l="l"/>
            <a:pathLst>
              <a:path h="4114800" w="2798064">
                <a:moveTo>
                  <a:pt x="0" y="0"/>
                </a:moveTo>
                <a:lnTo>
                  <a:pt x="2798064" y="0"/>
                </a:lnTo>
                <a:lnTo>
                  <a:pt x="27980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259953"/>
            <a:ext cx="2798064" cy="4114800"/>
          </a:xfrm>
          <a:custGeom>
            <a:avLst/>
            <a:gdLst/>
            <a:ahLst/>
            <a:cxnLst/>
            <a:rect r="r" b="b" t="t" l="l"/>
            <a:pathLst>
              <a:path h="4114800" w="2798064">
                <a:moveTo>
                  <a:pt x="2798064" y="4114800"/>
                </a:moveTo>
                <a:lnTo>
                  <a:pt x="0" y="4114800"/>
                </a:lnTo>
                <a:lnTo>
                  <a:pt x="0" y="0"/>
                </a:lnTo>
                <a:lnTo>
                  <a:pt x="2798064" y="0"/>
                </a:lnTo>
                <a:lnTo>
                  <a:pt x="2798064"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55452" y="783949"/>
            <a:ext cx="12896002" cy="1292071"/>
            <a:chOff x="0" y="0"/>
            <a:chExt cx="3396478" cy="340299"/>
          </a:xfrm>
        </p:grpSpPr>
        <p:sp>
          <p:nvSpPr>
            <p:cNvPr name="Freeform 5" id="5"/>
            <p:cNvSpPr/>
            <p:nvPr/>
          </p:nvSpPr>
          <p:spPr>
            <a:xfrm flipH="false" flipV="false" rot="0">
              <a:off x="0" y="0"/>
              <a:ext cx="3396478" cy="340299"/>
            </a:xfrm>
            <a:custGeom>
              <a:avLst/>
              <a:gdLst/>
              <a:ahLst/>
              <a:cxnLst/>
              <a:rect r="r" b="b" t="t" l="l"/>
              <a:pathLst>
                <a:path h="340299" w="3396478">
                  <a:moveTo>
                    <a:pt x="60033" y="0"/>
                  </a:moveTo>
                  <a:lnTo>
                    <a:pt x="3336444" y="0"/>
                  </a:lnTo>
                  <a:cubicBezTo>
                    <a:pt x="3369600" y="0"/>
                    <a:pt x="3396478" y="26878"/>
                    <a:pt x="3396478" y="60033"/>
                  </a:cubicBezTo>
                  <a:lnTo>
                    <a:pt x="3396478" y="280265"/>
                  </a:lnTo>
                  <a:cubicBezTo>
                    <a:pt x="3396478" y="313421"/>
                    <a:pt x="3369600" y="340299"/>
                    <a:pt x="3336444" y="340299"/>
                  </a:cubicBezTo>
                  <a:lnTo>
                    <a:pt x="60033" y="340299"/>
                  </a:lnTo>
                  <a:cubicBezTo>
                    <a:pt x="26878" y="340299"/>
                    <a:pt x="0" y="313421"/>
                    <a:pt x="0" y="280265"/>
                  </a:cubicBezTo>
                  <a:lnTo>
                    <a:pt x="0" y="60033"/>
                  </a:lnTo>
                  <a:cubicBezTo>
                    <a:pt x="0" y="26878"/>
                    <a:pt x="26878" y="0"/>
                    <a:pt x="60033" y="0"/>
                  </a:cubicBezTo>
                  <a:close/>
                </a:path>
              </a:pathLst>
            </a:custGeom>
            <a:solidFill>
              <a:srgbClr val="FAFAFA"/>
            </a:solidFill>
          </p:spPr>
        </p:sp>
        <p:sp>
          <p:nvSpPr>
            <p:cNvPr name="TextBox 6" id="6"/>
            <p:cNvSpPr txBox="true"/>
            <p:nvPr/>
          </p:nvSpPr>
          <p:spPr>
            <a:xfrm>
              <a:off x="0" y="-85725"/>
              <a:ext cx="3396478" cy="42602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489747" y="443977"/>
            <a:ext cx="10227411" cy="1781514"/>
          </a:xfrm>
          <a:prstGeom prst="rect">
            <a:avLst/>
          </a:prstGeom>
        </p:spPr>
        <p:txBody>
          <a:bodyPr anchor="t" rtlCol="false" tIns="0" lIns="0" bIns="0" rIns="0">
            <a:spAutoFit/>
          </a:bodyPr>
          <a:lstStyle/>
          <a:p>
            <a:pPr algn="ctr">
              <a:lnSpc>
                <a:spcPts val="14681"/>
              </a:lnSpc>
            </a:pPr>
            <a:r>
              <a:rPr lang="en-US" sz="10486" b="true">
                <a:solidFill>
                  <a:srgbClr val="004A7C"/>
                </a:solidFill>
                <a:latin typeface="Assistant Ultra-Bold"/>
                <a:ea typeface="Assistant Ultra-Bold"/>
                <a:cs typeface="Assistant Ultra-Bold"/>
                <a:sym typeface="Assistant Ultra-Bold"/>
              </a:rPr>
              <a:t>Motivation</a:t>
            </a:r>
          </a:p>
        </p:txBody>
      </p:sp>
      <p:sp>
        <p:nvSpPr>
          <p:cNvPr name="TextBox 8" id="8"/>
          <p:cNvSpPr txBox="true"/>
          <p:nvPr/>
        </p:nvSpPr>
        <p:spPr>
          <a:xfrm rot="0">
            <a:off x="821543" y="2532918"/>
            <a:ext cx="16437757" cy="7201929"/>
          </a:xfrm>
          <a:prstGeom prst="rect">
            <a:avLst/>
          </a:prstGeom>
        </p:spPr>
        <p:txBody>
          <a:bodyPr anchor="t" rtlCol="false" tIns="0" lIns="0" bIns="0" rIns="0">
            <a:spAutoFit/>
          </a:bodyPr>
          <a:lstStyle/>
          <a:p>
            <a:pPr algn="just" marL="800881" indent="-400441" lvl="1">
              <a:lnSpc>
                <a:spcPts val="5193"/>
              </a:lnSpc>
              <a:buFont typeface="Arial"/>
              <a:buChar char="•"/>
            </a:pPr>
            <a:r>
              <a:rPr lang="en-US" sz="3709">
                <a:solidFill>
                  <a:srgbClr val="FAFAFA"/>
                </a:solidFill>
                <a:latin typeface="Century Gothic Paneuropean"/>
                <a:ea typeface="Century Gothic Paneuropean"/>
                <a:cs typeface="Century Gothic Paneuropean"/>
                <a:sym typeface="Century Gothic Paneuropean"/>
              </a:rPr>
              <a:t>Manual inventory tracking is time-consuming and prone to errors such as overstocking and stock shortages.</a:t>
            </a:r>
          </a:p>
          <a:p>
            <a:pPr algn="just" marL="800881" indent="-400441" lvl="1">
              <a:lnSpc>
                <a:spcPts val="5193"/>
              </a:lnSpc>
              <a:buFont typeface="Arial"/>
              <a:buChar char="•"/>
            </a:pPr>
            <a:r>
              <a:rPr lang="en-US" sz="3709">
                <a:solidFill>
                  <a:srgbClr val="FAFAFA"/>
                </a:solidFill>
                <a:latin typeface="Century Gothic Paneuropean"/>
                <a:ea typeface="Century Gothic Paneuropean"/>
                <a:cs typeface="Century Gothic Paneuropean"/>
                <a:sym typeface="Century Gothic Paneuropean"/>
              </a:rPr>
              <a:t>Lack of real-time stock visibility leads to delayed decisions and operational inefficiencies.</a:t>
            </a:r>
          </a:p>
          <a:p>
            <a:pPr algn="just" marL="800881" indent="-400441" lvl="1">
              <a:lnSpc>
                <a:spcPts val="5193"/>
              </a:lnSpc>
              <a:buFont typeface="Arial"/>
              <a:buChar char="•"/>
            </a:pPr>
            <a:r>
              <a:rPr lang="en-US" sz="3709">
                <a:solidFill>
                  <a:srgbClr val="FAFAFA"/>
                </a:solidFill>
                <a:latin typeface="Century Gothic Paneuropean"/>
                <a:ea typeface="Century Gothic Paneuropean"/>
                <a:cs typeface="Century Gothic Paneuropean"/>
                <a:sym typeface="Century Gothic Paneuropean"/>
              </a:rPr>
              <a:t>Difficulty in tracking product movement, suppliers, and orders affects business productivity.</a:t>
            </a:r>
          </a:p>
          <a:p>
            <a:pPr algn="just" marL="800881" indent="-400441" lvl="1">
              <a:lnSpc>
                <a:spcPts val="5193"/>
              </a:lnSpc>
              <a:buFont typeface="Arial"/>
              <a:buChar char="•"/>
            </a:pPr>
            <a:r>
              <a:rPr lang="en-US" sz="3709">
                <a:solidFill>
                  <a:srgbClr val="FAFAFA"/>
                </a:solidFill>
                <a:latin typeface="Century Gothic Paneuropean"/>
                <a:ea typeface="Century Gothic Paneuropean"/>
                <a:cs typeface="Century Gothic Paneuropean"/>
                <a:sym typeface="Century Gothic Paneuropean"/>
              </a:rPr>
              <a:t>An automated Inventory Management System ensures accurate stock control, faster operations, and better decision-making.</a:t>
            </a:r>
          </a:p>
          <a:p>
            <a:pPr algn="just" marL="800881" indent="-400441" lvl="1">
              <a:lnSpc>
                <a:spcPts val="5193"/>
              </a:lnSpc>
              <a:buFont typeface="Arial"/>
              <a:buChar char="•"/>
            </a:pPr>
            <a:r>
              <a:rPr lang="en-US" sz="3709">
                <a:solidFill>
                  <a:srgbClr val="FAFAFA"/>
                </a:solidFill>
                <a:latin typeface="Century Gothic Paneuropean"/>
                <a:ea typeface="Century Gothic Paneuropean"/>
                <a:cs typeface="Century Gothic Paneuropean"/>
                <a:sym typeface="Century Gothic Paneuropean"/>
              </a:rPr>
              <a:t>The system improves efficiency, reduces human errors, and supports smooth business operations through centralized data management.</a:t>
            </a:r>
          </a:p>
          <a:p>
            <a:pPr algn="just">
              <a:lnSpc>
                <a:spcPts val="519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5509949" y="6167220"/>
            <a:ext cx="2798064" cy="4114800"/>
          </a:xfrm>
          <a:custGeom>
            <a:avLst/>
            <a:gdLst/>
            <a:ahLst/>
            <a:cxnLst/>
            <a:rect r="r" b="b" t="t" l="l"/>
            <a:pathLst>
              <a:path h="4114800" w="2798064">
                <a:moveTo>
                  <a:pt x="0" y="0"/>
                </a:moveTo>
                <a:lnTo>
                  <a:pt x="2798064" y="0"/>
                </a:lnTo>
                <a:lnTo>
                  <a:pt x="27980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259953"/>
            <a:ext cx="2798064" cy="4114800"/>
          </a:xfrm>
          <a:custGeom>
            <a:avLst/>
            <a:gdLst/>
            <a:ahLst/>
            <a:cxnLst/>
            <a:rect r="r" b="b" t="t" l="l"/>
            <a:pathLst>
              <a:path h="4114800" w="2798064">
                <a:moveTo>
                  <a:pt x="2798064" y="4114800"/>
                </a:moveTo>
                <a:lnTo>
                  <a:pt x="0" y="4114800"/>
                </a:lnTo>
                <a:lnTo>
                  <a:pt x="0" y="0"/>
                </a:lnTo>
                <a:lnTo>
                  <a:pt x="2798064" y="0"/>
                </a:lnTo>
                <a:lnTo>
                  <a:pt x="2798064"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81557" y="2564311"/>
            <a:ext cx="16577743" cy="1292071"/>
            <a:chOff x="0" y="0"/>
            <a:chExt cx="4366155" cy="340299"/>
          </a:xfrm>
        </p:grpSpPr>
        <p:sp>
          <p:nvSpPr>
            <p:cNvPr name="Freeform 5" id="5"/>
            <p:cNvSpPr/>
            <p:nvPr/>
          </p:nvSpPr>
          <p:spPr>
            <a:xfrm flipH="false" flipV="false" rot="0">
              <a:off x="0" y="0"/>
              <a:ext cx="4366154" cy="340299"/>
            </a:xfrm>
            <a:custGeom>
              <a:avLst/>
              <a:gdLst/>
              <a:ahLst/>
              <a:cxnLst/>
              <a:rect r="r" b="b" t="t" l="l"/>
              <a:pathLst>
                <a:path h="340299" w="4366154">
                  <a:moveTo>
                    <a:pt x="46701" y="0"/>
                  </a:moveTo>
                  <a:lnTo>
                    <a:pt x="4319454" y="0"/>
                  </a:lnTo>
                  <a:cubicBezTo>
                    <a:pt x="4345246" y="0"/>
                    <a:pt x="4366154" y="20909"/>
                    <a:pt x="4366154" y="46701"/>
                  </a:cubicBezTo>
                  <a:lnTo>
                    <a:pt x="4366154" y="293598"/>
                  </a:lnTo>
                  <a:cubicBezTo>
                    <a:pt x="4366154" y="305984"/>
                    <a:pt x="4361234" y="317862"/>
                    <a:pt x="4352476" y="326620"/>
                  </a:cubicBezTo>
                  <a:cubicBezTo>
                    <a:pt x="4343718" y="335378"/>
                    <a:pt x="4331839" y="340299"/>
                    <a:pt x="4319454" y="340299"/>
                  </a:cubicBezTo>
                  <a:lnTo>
                    <a:pt x="46701" y="340299"/>
                  </a:lnTo>
                  <a:cubicBezTo>
                    <a:pt x="20909" y="340299"/>
                    <a:pt x="0" y="319390"/>
                    <a:pt x="0" y="293598"/>
                  </a:cubicBezTo>
                  <a:lnTo>
                    <a:pt x="0" y="46701"/>
                  </a:lnTo>
                  <a:cubicBezTo>
                    <a:pt x="0" y="20909"/>
                    <a:pt x="20909" y="0"/>
                    <a:pt x="46701" y="0"/>
                  </a:cubicBezTo>
                  <a:close/>
                </a:path>
              </a:pathLst>
            </a:custGeom>
            <a:solidFill>
              <a:srgbClr val="FAFAFA"/>
            </a:solidFill>
          </p:spPr>
        </p:sp>
        <p:sp>
          <p:nvSpPr>
            <p:cNvPr name="TextBox 6" id="6"/>
            <p:cNvSpPr txBox="true"/>
            <p:nvPr/>
          </p:nvSpPr>
          <p:spPr>
            <a:xfrm>
              <a:off x="0" y="-85725"/>
              <a:ext cx="4366155" cy="42602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99908" y="2768545"/>
            <a:ext cx="15541041" cy="837884"/>
          </a:xfrm>
          <a:prstGeom prst="rect">
            <a:avLst/>
          </a:prstGeom>
        </p:spPr>
        <p:txBody>
          <a:bodyPr anchor="t" rtlCol="false" tIns="0" lIns="0" bIns="0" rIns="0">
            <a:spAutoFit/>
          </a:bodyPr>
          <a:lstStyle/>
          <a:p>
            <a:pPr algn="ctr">
              <a:lnSpc>
                <a:spcPts val="6842"/>
              </a:lnSpc>
            </a:pPr>
            <a:r>
              <a:rPr lang="en-US" sz="4887" b="true">
                <a:solidFill>
                  <a:srgbClr val="004A7C"/>
                </a:solidFill>
                <a:latin typeface="Assistant Ultra-Bold"/>
                <a:ea typeface="Assistant Ultra-Bold"/>
                <a:cs typeface="Assistant Ultra-Bold"/>
                <a:sym typeface="Assistant Ultra-Bold"/>
              </a:rPr>
              <a:t>Role-Based Modules in Inventory Management System</a:t>
            </a:r>
          </a:p>
        </p:txBody>
      </p:sp>
      <p:sp>
        <p:nvSpPr>
          <p:cNvPr name="TextBox 8" id="8"/>
          <p:cNvSpPr txBox="true"/>
          <p:nvPr/>
        </p:nvSpPr>
        <p:spPr>
          <a:xfrm rot="0">
            <a:off x="681557" y="4391855"/>
            <a:ext cx="18328235" cy="3069925"/>
          </a:xfrm>
          <a:prstGeom prst="rect">
            <a:avLst/>
          </a:prstGeom>
        </p:spPr>
        <p:txBody>
          <a:bodyPr anchor="t" rtlCol="false" tIns="0" lIns="0" bIns="0" rIns="0">
            <a:spAutoFit/>
          </a:bodyPr>
          <a:lstStyle/>
          <a:p>
            <a:pPr algn="l" marL="1270966" indent="-635483" lvl="1">
              <a:lnSpc>
                <a:spcPts val="8241"/>
              </a:lnSpc>
              <a:buFont typeface="Arial"/>
              <a:buChar char="•"/>
            </a:pPr>
            <a:r>
              <a:rPr lang="en-US" sz="5886">
                <a:solidFill>
                  <a:srgbClr val="FAFAFA"/>
                </a:solidFill>
                <a:latin typeface="Century Gothic Paneuropean"/>
                <a:ea typeface="Century Gothic Paneuropean"/>
                <a:cs typeface="Century Gothic Paneuropean"/>
                <a:sym typeface="Century Gothic Paneuropean"/>
              </a:rPr>
              <a:t>Customer Module</a:t>
            </a:r>
          </a:p>
          <a:p>
            <a:pPr algn="l" marL="1270966" indent="-635483" lvl="1">
              <a:lnSpc>
                <a:spcPts val="8241"/>
              </a:lnSpc>
              <a:buFont typeface="Arial"/>
              <a:buChar char="•"/>
            </a:pPr>
            <a:r>
              <a:rPr lang="en-US" sz="5886">
                <a:solidFill>
                  <a:srgbClr val="FAFAFA"/>
                </a:solidFill>
                <a:latin typeface="Century Gothic Paneuropean"/>
                <a:ea typeface="Century Gothic Paneuropean"/>
                <a:cs typeface="Century Gothic Paneuropean"/>
                <a:sym typeface="Century Gothic Paneuropean"/>
              </a:rPr>
              <a:t>Staff Module</a:t>
            </a:r>
          </a:p>
          <a:p>
            <a:pPr algn="l" marL="1270966" indent="-635483" lvl="1">
              <a:lnSpc>
                <a:spcPts val="8241"/>
              </a:lnSpc>
              <a:buFont typeface="Arial"/>
              <a:buChar char="•"/>
            </a:pPr>
            <a:r>
              <a:rPr lang="en-US" sz="5886">
                <a:solidFill>
                  <a:srgbClr val="FAFAFA"/>
                </a:solidFill>
                <a:latin typeface="Century Gothic Paneuropean"/>
                <a:ea typeface="Century Gothic Paneuropean"/>
                <a:cs typeface="Century Gothic Paneuropean"/>
                <a:sym typeface="Century Gothic Paneuropean"/>
              </a:rPr>
              <a:t>Admin Module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14854259" y="9384387"/>
            <a:ext cx="3433741" cy="3613939"/>
          </a:xfrm>
          <a:custGeom>
            <a:avLst/>
            <a:gdLst/>
            <a:ahLst/>
            <a:cxnLst/>
            <a:rect r="r" b="b" t="t" l="l"/>
            <a:pathLst>
              <a:path h="3613939" w="3433741">
                <a:moveTo>
                  <a:pt x="0" y="0"/>
                </a:moveTo>
                <a:lnTo>
                  <a:pt x="3433741" y="0"/>
                </a:lnTo>
                <a:lnTo>
                  <a:pt x="3433741" y="3613938"/>
                </a:lnTo>
                <a:lnTo>
                  <a:pt x="0" y="3613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257824"/>
            <a:ext cx="4967696" cy="5228394"/>
          </a:xfrm>
          <a:custGeom>
            <a:avLst/>
            <a:gdLst/>
            <a:ahLst/>
            <a:cxnLst/>
            <a:rect r="r" b="b" t="t" l="l"/>
            <a:pathLst>
              <a:path h="5228394" w="4967696">
                <a:moveTo>
                  <a:pt x="0" y="0"/>
                </a:moveTo>
                <a:lnTo>
                  <a:pt x="4967696" y="0"/>
                </a:lnTo>
                <a:lnTo>
                  <a:pt x="4967696" y="5228394"/>
                </a:lnTo>
                <a:lnTo>
                  <a:pt x="0" y="52283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5642541" y="77279"/>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643893" y="657306"/>
            <a:ext cx="11210367" cy="1292071"/>
            <a:chOff x="0" y="0"/>
            <a:chExt cx="2952525" cy="340299"/>
          </a:xfrm>
        </p:grpSpPr>
        <p:sp>
          <p:nvSpPr>
            <p:cNvPr name="Freeform 7" id="7"/>
            <p:cNvSpPr/>
            <p:nvPr/>
          </p:nvSpPr>
          <p:spPr>
            <a:xfrm flipH="false" flipV="false" rot="0">
              <a:off x="0" y="0"/>
              <a:ext cx="2952525" cy="340299"/>
            </a:xfrm>
            <a:custGeom>
              <a:avLst/>
              <a:gdLst/>
              <a:ahLst/>
              <a:cxnLst/>
              <a:rect r="r" b="b" t="t" l="l"/>
              <a:pathLst>
                <a:path h="340299" w="2952525">
                  <a:moveTo>
                    <a:pt x="69060" y="0"/>
                  </a:moveTo>
                  <a:lnTo>
                    <a:pt x="2883464" y="0"/>
                  </a:lnTo>
                  <a:cubicBezTo>
                    <a:pt x="2921605" y="0"/>
                    <a:pt x="2952525" y="30919"/>
                    <a:pt x="2952525" y="69060"/>
                  </a:cubicBezTo>
                  <a:lnTo>
                    <a:pt x="2952525" y="271238"/>
                  </a:lnTo>
                  <a:cubicBezTo>
                    <a:pt x="2952525" y="309379"/>
                    <a:pt x="2921605" y="340299"/>
                    <a:pt x="2883464" y="340299"/>
                  </a:cubicBezTo>
                  <a:lnTo>
                    <a:pt x="69060" y="340299"/>
                  </a:lnTo>
                  <a:cubicBezTo>
                    <a:pt x="30919" y="340299"/>
                    <a:pt x="0" y="309379"/>
                    <a:pt x="0" y="271238"/>
                  </a:cubicBezTo>
                  <a:lnTo>
                    <a:pt x="0" y="69060"/>
                  </a:lnTo>
                  <a:cubicBezTo>
                    <a:pt x="0" y="30919"/>
                    <a:pt x="30919" y="0"/>
                    <a:pt x="69060" y="0"/>
                  </a:cubicBezTo>
                  <a:close/>
                </a:path>
              </a:pathLst>
            </a:custGeom>
            <a:solidFill>
              <a:srgbClr val="FAFAFA"/>
            </a:solidFill>
          </p:spPr>
        </p:sp>
        <p:sp>
          <p:nvSpPr>
            <p:cNvPr name="TextBox 8" id="8"/>
            <p:cNvSpPr txBox="true"/>
            <p:nvPr/>
          </p:nvSpPr>
          <p:spPr>
            <a:xfrm>
              <a:off x="0" y="-85725"/>
              <a:ext cx="2952525" cy="42602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787069" y="432033"/>
            <a:ext cx="11210367" cy="1517344"/>
          </a:xfrm>
          <a:prstGeom prst="rect">
            <a:avLst/>
          </a:prstGeom>
        </p:spPr>
        <p:txBody>
          <a:bodyPr anchor="t" rtlCol="false" tIns="0" lIns="0" bIns="0" rIns="0">
            <a:spAutoFit/>
          </a:bodyPr>
          <a:lstStyle/>
          <a:p>
            <a:pPr algn="ctr">
              <a:lnSpc>
                <a:spcPts val="12441"/>
              </a:lnSpc>
            </a:pPr>
            <a:r>
              <a:rPr lang="en-US" sz="8887" b="true">
                <a:solidFill>
                  <a:srgbClr val="004A7C"/>
                </a:solidFill>
                <a:latin typeface="Assistant Ultra-Bold"/>
                <a:ea typeface="Assistant Ultra-Bold"/>
                <a:cs typeface="Assistant Ultra-Bold"/>
                <a:sym typeface="Assistant Ultra-Bold"/>
              </a:rPr>
              <a:t>Customer Module</a:t>
            </a:r>
          </a:p>
        </p:txBody>
      </p:sp>
      <p:sp>
        <p:nvSpPr>
          <p:cNvPr name="TextBox 10" id="10"/>
          <p:cNvSpPr txBox="true"/>
          <p:nvPr/>
        </p:nvSpPr>
        <p:spPr>
          <a:xfrm rot="0">
            <a:off x="-503451" y="2158205"/>
            <a:ext cx="8581039" cy="1334773"/>
          </a:xfrm>
          <a:prstGeom prst="rect">
            <a:avLst/>
          </a:prstGeom>
        </p:spPr>
        <p:txBody>
          <a:bodyPr anchor="t" rtlCol="false" tIns="0" lIns="0" bIns="0" rIns="0">
            <a:spAutoFit/>
          </a:bodyPr>
          <a:lstStyle/>
          <a:p>
            <a:pPr algn="ctr">
              <a:lnSpc>
                <a:spcPts val="9379"/>
              </a:lnSpc>
              <a:spcBef>
                <a:spcPct val="0"/>
              </a:spcBef>
            </a:pPr>
            <a:r>
              <a:rPr lang="en-US" b="true" sz="6699">
                <a:solidFill>
                  <a:srgbClr val="FFFFFF"/>
                </a:solidFill>
                <a:latin typeface="Agrandir Narrow Bold"/>
                <a:ea typeface="Agrandir Narrow Bold"/>
                <a:cs typeface="Agrandir Narrow Bold"/>
                <a:sym typeface="Agrandir Narrow Bold"/>
              </a:rPr>
              <a:t>Key Features:</a:t>
            </a:r>
          </a:p>
        </p:txBody>
      </p:sp>
      <p:sp>
        <p:nvSpPr>
          <p:cNvPr name="TextBox 11" id="11"/>
          <p:cNvSpPr txBox="true"/>
          <p:nvPr/>
        </p:nvSpPr>
        <p:spPr>
          <a:xfrm rot="0">
            <a:off x="711728" y="3398376"/>
            <a:ext cx="16864544" cy="5986011"/>
          </a:xfrm>
          <a:prstGeom prst="rect">
            <a:avLst/>
          </a:prstGeom>
        </p:spPr>
        <p:txBody>
          <a:bodyPr anchor="t" rtlCol="false" tIns="0" lIns="0" bIns="0" rIns="0">
            <a:spAutoFit/>
          </a:bodyPr>
          <a:lstStyle/>
          <a:p>
            <a:pPr algn="l" marL="934908" indent="-467454" lvl="1">
              <a:lnSpc>
                <a:spcPts val="6062"/>
              </a:lnSpc>
              <a:buFont typeface="Arial"/>
              <a:buChar char="•"/>
            </a:pPr>
            <a:r>
              <a:rPr lang="en-US" b="true" sz="4330">
                <a:solidFill>
                  <a:srgbClr val="FFFFFF"/>
                </a:solidFill>
                <a:latin typeface="Agrandir Narrow Bold"/>
                <a:ea typeface="Agrandir Narrow Bold"/>
                <a:cs typeface="Agrandir Narrow Bold"/>
                <a:sym typeface="Agrandir Narrow Bold"/>
              </a:rPr>
              <a:t>User Registrati</a:t>
            </a:r>
            <a:r>
              <a:rPr lang="en-US" b="true" sz="4330">
                <a:solidFill>
                  <a:srgbClr val="FFFFFF"/>
                </a:solidFill>
                <a:latin typeface="Agrandir Narrow Bold"/>
                <a:ea typeface="Agrandir Narrow Bold"/>
                <a:cs typeface="Agrandir Narrow Bold"/>
                <a:sym typeface="Agrandir Narrow Bold"/>
              </a:rPr>
              <a:t>on</a:t>
            </a:r>
            <a:r>
              <a:rPr lang="en-US" sz="4330">
                <a:solidFill>
                  <a:srgbClr val="FFFFFF"/>
                </a:solidFill>
                <a:latin typeface="Agrandir Narrow"/>
                <a:ea typeface="Agrandir Narrow"/>
                <a:cs typeface="Agrandir Narrow"/>
                <a:sym typeface="Agrandir Narrow"/>
              </a:rPr>
              <a:t>: New customers can create an account.</a:t>
            </a:r>
          </a:p>
          <a:p>
            <a:pPr algn="l" marL="934908" indent="-467454" lvl="1">
              <a:lnSpc>
                <a:spcPts val="6062"/>
              </a:lnSpc>
              <a:buFont typeface="Arial"/>
              <a:buChar char="•"/>
            </a:pPr>
            <a:r>
              <a:rPr lang="en-US" b="true" sz="4330">
                <a:solidFill>
                  <a:srgbClr val="FFFFFF"/>
                </a:solidFill>
                <a:latin typeface="Agrandir Narrow Bold"/>
                <a:ea typeface="Agrandir Narrow Bold"/>
                <a:cs typeface="Agrandir Narrow Bold"/>
                <a:sym typeface="Agrandir Narrow Bold"/>
              </a:rPr>
              <a:t>Login &amp; Authentication</a:t>
            </a:r>
            <a:r>
              <a:rPr lang="en-US" sz="4330">
                <a:solidFill>
                  <a:srgbClr val="FFFFFF"/>
                </a:solidFill>
                <a:latin typeface="Agrandir Narrow"/>
                <a:ea typeface="Agrandir Narrow"/>
                <a:cs typeface="Agrandir Narrow"/>
                <a:sym typeface="Agrandir Narrow"/>
              </a:rPr>
              <a:t>: Secure login for existing users.</a:t>
            </a:r>
          </a:p>
          <a:p>
            <a:pPr algn="l" marL="934908" indent="-467454" lvl="1">
              <a:lnSpc>
                <a:spcPts val="6062"/>
              </a:lnSpc>
              <a:buFont typeface="Arial"/>
              <a:buChar char="•"/>
            </a:pPr>
            <a:r>
              <a:rPr lang="en-US" b="true" sz="4330">
                <a:solidFill>
                  <a:srgbClr val="FFFFFF"/>
                </a:solidFill>
                <a:latin typeface="Agrandir Narrow Bold"/>
                <a:ea typeface="Agrandir Narrow Bold"/>
                <a:cs typeface="Agrandir Narrow Bold"/>
                <a:sym typeface="Agrandir Narrow Bold"/>
              </a:rPr>
              <a:t>View Products</a:t>
            </a:r>
            <a:r>
              <a:rPr lang="en-US" sz="4330">
                <a:solidFill>
                  <a:srgbClr val="FFFFFF"/>
                </a:solidFill>
                <a:latin typeface="Agrandir Narrow"/>
                <a:ea typeface="Agrandir Narrow"/>
                <a:cs typeface="Agrandir Narrow"/>
                <a:sym typeface="Agrandir Narrow"/>
              </a:rPr>
              <a:t>: Customers can browse all available products.</a:t>
            </a:r>
          </a:p>
          <a:p>
            <a:pPr algn="l" marL="934908" indent="-467454" lvl="1">
              <a:lnSpc>
                <a:spcPts val="6062"/>
              </a:lnSpc>
              <a:buFont typeface="Arial"/>
              <a:buChar char="•"/>
            </a:pPr>
            <a:r>
              <a:rPr lang="en-US" b="true" sz="4330">
                <a:solidFill>
                  <a:srgbClr val="FFFFFF"/>
                </a:solidFill>
                <a:latin typeface="Agrandir Narrow Bold"/>
                <a:ea typeface="Agrandir Narrow Bold"/>
                <a:cs typeface="Agrandir Narrow Bold"/>
                <a:sym typeface="Agrandir Narrow Bold"/>
              </a:rPr>
              <a:t>Place Orders</a:t>
            </a:r>
            <a:r>
              <a:rPr lang="en-US" sz="4330">
                <a:solidFill>
                  <a:srgbClr val="FFFFFF"/>
                </a:solidFill>
                <a:latin typeface="Agrandir Narrow"/>
                <a:ea typeface="Agrandir Narrow"/>
                <a:cs typeface="Agrandir Narrow"/>
                <a:sym typeface="Agrandir Narrow"/>
              </a:rPr>
              <a:t>: Users can place orders for the selected products.</a:t>
            </a:r>
          </a:p>
          <a:p>
            <a:pPr algn="l" marL="934908" indent="-467454" lvl="1">
              <a:lnSpc>
                <a:spcPts val="6062"/>
              </a:lnSpc>
              <a:buFont typeface="Arial"/>
              <a:buChar char="•"/>
            </a:pPr>
            <a:r>
              <a:rPr lang="en-US" b="true" sz="4330">
                <a:solidFill>
                  <a:srgbClr val="FFFFFF"/>
                </a:solidFill>
                <a:latin typeface="Agrandir Narrow Bold"/>
                <a:ea typeface="Agrandir Narrow Bold"/>
                <a:cs typeface="Agrandir Narrow Bold"/>
                <a:sym typeface="Agrandir Narrow Bold"/>
              </a:rPr>
              <a:t>Email Notifications: </a:t>
            </a:r>
          </a:p>
          <a:p>
            <a:pPr algn="l">
              <a:lnSpc>
                <a:spcPts val="4373"/>
              </a:lnSpc>
            </a:pPr>
            <a:r>
              <a:rPr lang="en-US" sz="4330">
                <a:solidFill>
                  <a:srgbClr val="FFFFFF"/>
                </a:solidFill>
                <a:latin typeface="Agrandir Narrow"/>
                <a:ea typeface="Agrandir Narrow"/>
                <a:cs typeface="Agrandir Narrow"/>
                <a:sym typeface="Agrandir Narrow"/>
              </a:rPr>
              <a:t>        Customers receive an email when an order is placed.</a:t>
            </a:r>
          </a:p>
          <a:p>
            <a:pPr algn="l">
              <a:lnSpc>
                <a:spcPts val="6062"/>
              </a:lnSpc>
            </a:pPr>
            <a:r>
              <a:rPr lang="en-US" sz="4330">
                <a:solidFill>
                  <a:srgbClr val="FFFFFF"/>
                </a:solidFill>
                <a:latin typeface="Agrandir Narrow"/>
                <a:ea typeface="Agrandir Narrow"/>
                <a:cs typeface="Agrandir Narrow"/>
                <a:sym typeface="Agrandir Narrow"/>
              </a:rPr>
              <a:t>        Admin receives a low-stock alert email when product quantity is low</a:t>
            </a:r>
          </a:p>
          <a:p>
            <a:pPr algn="l">
              <a:lnSpc>
                <a:spcPts val="606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284570" y="1722547"/>
            <a:ext cx="8080512" cy="7164217"/>
          </a:xfrm>
          <a:custGeom>
            <a:avLst/>
            <a:gdLst/>
            <a:ahLst/>
            <a:cxnLst/>
            <a:rect r="r" b="b" t="t" l="l"/>
            <a:pathLst>
              <a:path h="7164217" w="8080512">
                <a:moveTo>
                  <a:pt x="0" y="0"/>
                </a:moveTo>
                <a:lnTo>
                  <a:pt x="8080512" y="0"/>
                </a:lnTo>
                <a:lnTo>
                  <a:pt x="8080512" y="7164217"/>
                </a:lnTo>
                <a:lnTo>
                  <a:pt x="0" y="7164217"/>
                </a:lnTo>
                <a:lnTo>
                  <a:pt x="0" y="0"/>
                </a:lnTo>
                <a:close/>
              </a:path>
            </a:pathLst>
          </a:custGeom>
          <a:blipFill>
            <a:blip r:embed="rId2"/>
            <a:stretch>
              <a:fillRect l="-37685" t="0" r="-35822" b="0"/>
            </a:stretch>
          </a:blipFill>
        </p:spPr>
      </p:sp>
      <p:sp>
        <p:nvSpPr>
          <p:cNvPr name="Freeform 3" id="3"/>
          <p:cNvSpPr/>
          <p:nvPr/>
        </p:nvSpPr>
        <p:spPr>
          <a:xfrm flipH="false" flipV="false" rot="0">
            <a:off x="8655323" y="1722547"/>
            <a:ext cx="8603977" cy="7164217"/>
          </a:xfrm>
          <a:custGeom>
            <a:avLst/>
            <a:gdLst/>
            <a:ahLst/>
            <a:cxnLst/>
            <a:rect r="r" b="b" t="t" l="l"/>
            <a:pathLst>
              <a:path h="7164217" w="8603977">
                <a:moveTo>
                  <a:pt x="0" y="0"/>
                </a:moveTo>
                <a:lnTo>
                  <a:pt x="8603977" y="0"/>
                </a:lnTo>
                <a:lnTo>
                  <a:pt x="8603977" y="7164217"/>
                </a:lnTo>
                <a:lnTo>
                  <a:pt x="0" y="7164217"/>
                </a:lnTo>
                <a:lnTo>
                  <a:pt x="0" y="0"/>
                </a:lnTo>
                <a:close/>
              </a:path>
            </a:pathLst>
          </a:custGeom>
          <a:blipFill>
            <a:blip r:embed="rId3"/>
            <a:stretch>
              <a:fillRect l="-48136" t="0" r="-14297" b="0"/>
            </a:stretch>
          </a:blipFill>
        </p:spPr>
      </p:sp>
      <p:sp>
        <p:nvSpPr>
          <p:cNvPr name="TextBox 4" id="4"/>
          <p:cNvSpPr txBox="true"/>
          <p:nvPr/>
        </p:nvSpPr>
        <p:spPr>
          <a:xfrm rot="0">
            <a:off x="4318499" y="544525"/>
            <a:ext cx="9210834" cy="944856"/>
          </a:xfrm>
          <a:prstGeom prst="rect">
            <a:avLst/>
          </a:prstGeom>
        </p:spPr>
        <p:txBody>
          <a:bodyPr anchor="t" rtlCol="false" tIns="0" lIns="0" bIns="0" rIns="0">
            <a:spAutoFit/>
          </a:bodyPr>
          <a:lstStyle/>
          <a:p>
            <a:pPr algn="ctr">
              <a:lnSpc>
                <a:spcPts val="6721"/>
              </a:lnSpc>
              <a:spcBef>
                <a:spcPct val="0"/>
              </a:spcBef>
            </a:pPr>
            <a:r>
              <a:rPr lang="en-US" b="true" sz="4800">
                <a:solidFill>
                  <a:srgbClr val="FAFAFA"/>
                </a:solidFill>
                <a:latin typeface="Agrandir Narrow Bold"/>
                <a:ea typeface="Agrandir Narrow Bold"/>
                <a:cs typeface="Agrandir Narrow Bold"/>
                <a:sym typeface="Agrandir Narrow Bold"/>
              </a:rPr>
              <a:t>Customer Login and Sign Up Page</a:t>
            </a:r>
          </a:p>
        </p:txBody>
      </p:sp>
      <p:sp>
        <p:nvSpPr>
          <p:cNvPr name="Freeform 5" id="5"/>
          <p:cNvSpPr/>
          <p:nvPr/>
        </p:nvSpPr>
        <p:spPr>
          <a:xfrm flipH="true" flipV="false" rot="0">
            <a:off x="-161611" y="68713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5642541" y="14697"/>
            <a:ext cx="2645459" cy="3415699"/>
          </a:xfrm>
          <a:custGeom>
            <a:avLst/>
            <a:gdLst/>
            <a:ahLst/>
            <a:cxnLst/>
            <a:rect r="r" b="b" t="t" l="l"/>
            <a:pathLst>
              <a:path h="3415699" w="2645459">
                <a:moveTo>
                  <a:pt x="0" y="3415699"/>
                </a:moveTo>
                <a:lnTo>
                  <a:pt x="2645459" y="3415699"/>
                </a:lnTo>
                <a:lnTo>
                  <a:pt x="2645459" y="0"/>
                </a:lnTo>
                <a:lnTo>
                  <a:pt x="0" y="0"/>
                </a:lnTo>
                <a:lnTo>
                  <a:pt x="0" y="341569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661764" y="501709"/>
            <a:ext cx="16247217" cy="7992913"/>
          </a:xfrm>
          <a:custGeom>
            <a:avLst/>
            <a:gdLst/>
            <a:ahLst/>
            <a:cxnLst/>
            <a:rect r="r" b="b" t="t" l="l"/>
            <a:pathLst>
              <a:path h="7992913" w="16247217">
                <a:moveTo>
                  <a:pt x="0" y="0"/>
                </a:moveTo>
                <a:lnTo>
                  <a:pt x="16247217" y="0"/>
                </a:lnTo>
                <a:lnTo>
                  <a:pt x="16247217" y="7992913"/>
                </a:lnTo>
                <a:lnTo>
                  <a:pt x="0" y="7992913"/>
                </a:lnTo>
                <a:lnTo>
                  <a:pt x="0" y="0"/>
                </a:lnTo>
                <a:close/>
              </a:path>
            </a:pathLst>
          </a:custGeom>
          <a:blipFill>
            <a:blip r:embed="rId2"/>
            <a:stretch>
              <a:fillRect l="0" t="-1934" r="0" b="-1934"/>
            </a:stretch>
          </a:blipFill>
        </p:spPr>
      </p:sp>
      <p:sp>
        <p:nvSpPr>
          <p:cNvPr name="TextBox 3" id="3"/>
          <p:cNvSpPr txBox="true"/>
          <p:nvPr/>
        </p:nvSpPr>
        <p:spPr>
          <a:xfrm rot="0">
            <a:off x="395234" y="8745973"/>
            <a:ext cx="17497532" cy="512327"/>
          </a:xfrm>
          <a:prstGeom prst="rect">
            <a:avLst/>
          </a:prstGeom>
        </p:spPr>
        <p:txBody>
          <a:bodyPr anchor="t" rtlCol="false" tIns="0" lIns="0" bIns="0" rIns="0">
            <a:spAutoFit/>
          </a:bodyPr>
          <a:lstStyle/>
          <a:p>
            <a:pPr algn="l">
              <a:lnSpc>
                <a:spcPts val="3107"/>
              </a:lnSpc>
            </a:pPr>
            <a:r>
              <a:rPr lang="en-US" sz="3138" b="true">
                <a:solidFill>
                  <a:srgbClr val="FAFAFA"/>
                </a:solidFill>
                <a:latin typeface="Agrandir Narrow Bold"/>
                <a:ea typeface="Agrandir Narrow Bold"/>
                <a:cs typeface="Agrandir Narrow Bold"/>
                <a:sym typeface="Agrandir Narrow Bold"/>
              </a:rPr>
              <a:t>Customer views all products and places an order for the product ‘Laptop’ with a quantity of 5.</a:t>
            </a:r>
          </a:p>
        </p:txBody>
      </p:sp>
      <p:sp>
        <p:nvSpPr>
          <p:cNvPr name="Freeform 4" id="4"/>
          <p:cNvSpPr/>
          <p:nvPr/>
        </p:nvSpPr>
        <p:spPr>
          <a:xfrm flipH="true" flipV="false" rot="0">
            <a:off x="-660966" y="7313337"/>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5936571" y="0"/>
            <a:ext cx="2645459" cy="3415699"/>
          </a:xfrm>
          <a:custGeom>
            <a:avLst/>
            <a:gdLst/>
            <a:ahLst/>
            <a:cxnLst/>
            <a:rect r="r" b="b" t="t" l="l"/>
            <a:pathLst>
              <a:path h="3415699" w="2645459">
                <a:moveTo>
                  <a:pt x="0" y="3415699"/>
                </a:moveTo>
                <a:lnTo>
                  <a:pt x="2645458" y="3415699"/>
                </a:lnTo>
                <a:lnTo>
                  <a:pt x="2645458" y="0"/>
                </a:lnTo>
                <a:lnTo>
                  <a:pt x="0" y="0"/>
                </a:lnTo>
                <a:lnTo>
                  <a:pt x="0" y="341569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269549" y="369466"/>
            <a:ext cx="9112796" cy="4774034"/>
          </a:xfrm>
          <a:custGeom>
            <a:avLst/>
            <a:gdLst/>
            <a:ahLst/>
            <a:cxnLst/>
            <a:rect r="r" b="b" t="t" l="l"/>
            <a:pathLst>
              <a:path h="4774034" w="9112796">
                <a:moveTo>
                  <a:pt x="0" y="0"/>
                </a:moveTo>
                <a:lnTo>
                  <a:pt x="9112797" y="0"/>
                </a:lnTo>
                <a:lnTo>
                  <a:pt x="9112797" y="4774034"/>
                </a:lnTo>
                <a:lnTo>
                  <a:pt x="0" y="4774034"/>
                </a:lnTo>
                <a:lnTo>
                  <a:pt x="0" y="0"/>
                </a:lnTo>
                <a:close/>
              </a:path>
            </a:pathLst>
          </a:custGeom>
          <a:blipFill>
            <a:blip r:embed="rId2"/>
            <a:stretch>
              <a:fillRect l="-1341" t="0" r="-4248" b="-4451"/>
            </a:stretch>
          </a:blipFill>
        </p:spPr>
      </p:sp>
      <p:sp>
        <p:nvSpPr>
          <p:cNvPr name="Freeform 3" id="3"/>
          <p:cNvSpPr/>
          <p:nvPr/>
        </p:nvSpPr>
        <p:spPr>
          <a:xfrm flipH="false" flipV="false" rot="0">
            <a:off x="269549" y="5575686"/>
            <a:ext cx="9112796" cy="4404518"/>
          </a:xfrm>
          <a:custGeom>
            <a:avLst/>
            <a:gdLst/>
            <a:ahLst/>
            <a:cxnLst/>
            <a:rect r="r" b="b" t="t" l="l"/>
            <a:pathLst>
              <a:path h="4404518" w="9112796">
                <a:moveTo>
                  <a:pt x="0" y="0"/>
                </a:moveTo>
                <a:lnTo>
                  <a:pt x="9112797" y="0"/>
                </a:lnTo>
                <a:lnTo>
                  <a:pt x="9112797" y="4404518"/>
                </a:lnTo>
                <a:lnTo>
                  <a:pt x="0" y="4404518"/>
                </a:lnTo>
                <a:lnTo>
                  <a:pt x="0" y="0"/>
                </a:lnTo>
                <a:close/>
              </a:path>
            </a:pathLst>
          </a:custGeom>
          <a:blipFill>
            <a:blip r:embed="rId3"/>
            <a:stretch>
              <a:fillRect l="0" t="0" r="0" b="0"/>
            </a:stretch>
          </a:blipFill>
        </p:spPr>
      </p:sp>
      <p:sp>
        <p:nvSpPr>
          <p:cNvPr name="TextBox 4" id="4"/>
          <p:cNvSpPr txBox="true"/>
          <p:nvPr/>
        </p:nvSpPr>
        <p:spPr>
          <a:xfrm rot="0">
            <a:off x="9382346" y="2281933"/>
            <a:ext cx="8332546" cy="1257303"/>
          </a:xfrm>
          <a:prstGeom prst="rect">
            <a:avLst/>
          </a:prstGeom>
        </p:spPr>
        <p:txBody>
          <a:bodyPr anchor="t" rtlCol="false" tIns="0" lIns="0" bIns="0" rIns="0">
            <a:spAutoFit/>
          </a:bodyPr>
          <a:lstStyle/>
          <a:p>
            <a:pPr algn="ctr">
              <a:lnSpc>
                <a:spcPts val="4724"/>
              </a:lnSpc>
              <a:spcBef>
                <a:spcPct val="0"/>
              </a:spcBef>
            </a:pPr>
            <a:r>
              <a:rPr lang="en-US" b="true" sz="3374">
                <a:solidFill>
                  <a:srgbClr val="FAFAFA"/>
                </a:solidFill>
                <a:latin typeface="Agrandir Narrow Bold"/>
                <a:ea typeface="Agrandir Narrow Bold"/>
                <a:cs typeface="Agrandir Narrow Bold"/>
                <a:sym typeface="Agrandir Narrow Bold"/>
              </a:rPr>
              <a:t>“Order Confirmation Email sent to the customer after placing an order”</a:t>
            </a:r>
          </a:p>
        </p:txBody>
      </p:sp>
      <p:sp>
        <p:nvSpPr>
          <p:cNvPr name="TextBox 5" id="5"/>
          <p:cNvSpPr txBox="true"/>
          <p:nvPr/>
        </p:nvSpPr>
        <p:spPr>
          <a:xfrm rot="0">
            <a:off x="9382346" y="6788362"/>
            <a:ext cx="8565103" cy="1240017"/>
          </a:xfrm>
          <a:prstGeom prst="rect">
            <a:avLst/>
          </a:prstGeom>
        </p:spPr>
        <p:txBody>
          <a:bodyPr anchor="t" rtlCol="false" tIns="0" lIns="0" bIns="0" rIns="0">
            <a:spAutoFit/>
          </a:bodyPr>
          <a:lstStyle/>
          <a:p>
            <a:pPr algn="ctr">
              <a:lnSpc>
                <a:spcPts val="4627"/>
              </a:lnSpc>
              <a:spcBef>
                <a:spcPct val="0"/>
              </a:spcBef>
            </a:pPr>
            <a:r>
              <a:rPr lang="en-US" b="true" sz="3305">
                <a:solidFill>
                  <a:srgbClr val="FAFAFA"/>
                </a:solidFill>
                <a:latin typeface="Agrandir Narrow Bold"/>
                <a:ea typeface="Agrandir Narrow Bold"/>
                <a:cs typeface="Agrandir Narrow Bold"/>
                <a:sym typeface="Agrandir Narrow Bold"/>
              </a:rPr>
              <a:t>“A low stock alert email is sent to the admin when the stock quantity falls below 2"</a:t>
            </a:r>
          </a:p>
        </p:txBody>
      </p:sp>
      <p:sp>
        <p:nvSpPr>
          <p:cNvPr name="Freeform 6" id="6"/>
          <p:cNvSpPr/>
          <p:nvPr/>
        </p:nvSpPr>
        <p:spPr>
          <a:xfrm flipH="true" flipV="true" rot="0">
            <a:off x="16280987" y="-2727300"/>
            <a:ext cx="4966678" cy="4114800"/>
          </a:xfrm>
          <a:custGeom>
            <a:avLst/>
            <a:gdLst/>
            <a:ahLst/>
            <a:cxnLst/>
            <a:rect r="r" b="b" t="t" l="l"/>
            <a:pathLst>
              <a:path h="4114800" w="4966678">
                <a:moveTo>
                  <a:pt x="4966678" y="4114800"/>
                </a:moveTo>
                <a:lnTo>
                  <a:pt x="0" y="4114800"/>
                </a:lnTo>
                <a:lnTo>
                  <a:pt x="0" y="0"/>
                </a:lnTo>
                <a:lnTo>
                  <a:pt x="4966678" y="0"/>
                </a:lnTo>
                <a:lnTo>
                  <a:pt x="496667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9211" y="7023701"/>
            <a:ext cx="2645459" cy="3415699"/>
          </a:xfrm>
          <a:custGeom>
            <a:avLst/>
            <a:gdLst/>
            <a:ahLst/>
            <a:cxnLst/>
            <a:rect r="r" b="b" t="t" l="l"/>
            <a:pathLst>
              <a:path h="3415699" w="2645459">
                <a:moveTo>
                  <a:pt x="2645459" y="0"/>
                </a:moveTo>
                <a:lnTo>
                  <a:pt x="0" y="0"/>
                </a:lnTo>
                <a:lnTo>
                  <a:pt x="0" y="3415699"/>
                </a:lnTo>
                <a:lnTo>
                  <a:pt x="2645459" y="3415699"/>
                </a:lnTo>
                <a:lnTo>
                  <a:pt x="264545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A7C"/>
        </a:solidFill>
      </p:bgPr>
    </p:bg>
    <p:spTree>
      <p:nvGrpSpPr>
        <p:cNvPr id="1" name=""/>
        <p:cNvGrpSpPr/>
        <p:nvPr/>
      </p:nvGrpSpPr>
      <p:grpSpPr>
        <a:xfrm>
          <a:off x="0" y="0"/>
          <a:ext cx="0" cy="0"/>
          <a:chOff x="0" y="0"/>
          <a:chExt cx="0" cy="0"/>
        </a:xfrm>
      </p:grpSpPr>
      <p:sp>
        <p:nvSpPr>
          <p:cNvPr name="Freeform 2" id="2"/>
          <p:cNvSpPr/>
          <p:nvPr/>
        </p:nvSpPr>
        <p:spPr>
          <a:xfrm flipH="false" flipV="false" rot="0">
            <a:off x="-2518931" y="9258300"/>
            <a:ext cx="4966678" cy="4114800"/>
          </a:xfrm>
          <a:custGeom>
            <a:avLst/>
            <a:gdLst/>
            <a:ahLst/>
            <a:cxnLst/>
            <a:rect r="r" b="b" t="t" l="l"/>
            <a:pathLst>
              <a:path h="4114800" w="4966678">
                <a:moveTo>
                  <a:pt x="0" y="0"/>
                </a:moveTo>
                <a:lnTo>
                  <a:pt x="4966678" y="0"/>
                </a:lnTo>
                <a:lnTo>
                  <a:pt x="49666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5814186" y="-3086100"/>
            <a:ext cx="4966678" cy="4114800"/>
          </a:xfrm>
          <a:custGeom>
            <a:avLst/>
            <a:gdLst/>
            <a:ahLst/>
            <a:cxnLst/>
            <a:rect r="r" b="b" t="t" l="l"/>
            <a:pathLst>
              <a:path h="4114800" w="4966678">
                <a:moveTo>
                  <a:pt x="4966678" y="4114800"/>
                </a:moveTo>
                <a:lnTo>
                  <a:pt x="0" y="4114800"/>
                </a:lnTo>
                <a:lnTo>
                  <a:pt x="0" y="0"/>
                </a:lnTo>
                <a:lnTo>
                  <a:pt x="4966678" y="0"/>
                </a:lnTo>
                <a:lnTo>
                  <a:pt x="4966678"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43893" y="818461"/>
            <a:ext cx="10551428" cy="1292071"/>
            <a:chOff x="0" y="0"/>
            <a:chExt cx="2778977" cy="340299"/>
          </a:xfrm>
        </p:grpSpPr>
        <p:sp>
          <p:nvSpPr>
            <p:cNvPr name="Freeform 5" id="5"/>
            <p:cNvSpPr/>
            <p:nvPr/>
          </p:nvSpPr>
          <p:spPr>
            <a:xfrm flipH="false" flipV="false" rot="0">
              <a:off x="0" y="0"/>
              <a:ext cx="2778977" cy="340299"/>
            </a:xfrm>
            <a:custGeom>
              <a:avLst/>
              <a:gdLst/>
              <a:ahLst/>
              <a:cxnLst/>
              <a:rect r="r" b="b" t="t" l="l"/>
              <a:pathLst>
                <a:path h="340299" w="2778977">
                  <a:moveTo>
                    <a:pt x="73373" y="0"/>
                  </a:moveTo>
                  <a:lnTo>
                    <a:pt x="2705604" y="0"/>
                  </a:lnTo>
                  <a:cubicBezTo>
                    <a:pt x="2725064" y="0"/>
                    <a:pt x="2743727" y="7730"/>
                    <a:pt x="2757487" y="21491"/>
                  </a:cubicBezTo>
                  <a:cubicBezTo>
                    <a:pt x="2771247" y="35251"/>
                    <a:pt x="2778977" y="53913"/>
                    <a:pt x="2778977" y="73373"/>
                  </a:cubicBezTo>
                  <a:lnTo>
                    <a:pt x="2778977" y="266925"/>
                  </a:lnTo>
                  <a:cubicBezTo>
                    <a:pt x="2778977" y="307448"/>
                    <a:pt x="2746127" y="340299"/>
                    <a:pt x="2705604" y="340299"/>
                  </a:cubicBezTo>
                  <a:lnTo>
                    <a:pt x="73373" y="340299"/>
                  </a:lnTo>
                  <a:cubicBezTo>
                    <a:pt x="32850" y="340299"/>
                    <a:pt x="0" y="307448"/>
                    <a:pt x="0" y="266925"/>
                  </a:cubicBezTo>
                  <a:lnTo>
                    <a:pt x="0" y="73373"/>
                  </a:lnTo>
                  <a:cubicBezTo>
                    <a:pt x="0" y="32850"/>
                    <a:pt x="32850" y="0"/>
                    <a:pt x="73373" y="0"/>
                  </a:cubicBezTo>
                  <a:close/>
                </a:path>
              </a:pathLst>
            </a:custGeom>
            <a:solidFill>
              <a:srgbClr val="FAFAFA"/>
            </a:solidFill>
          </p:spPr>
        </p:sp>
        <p:sp>
          <p:nvSpPr>
            <p:cNvPr name="TextBox 6" id="6"/>
            <p:cNvSpPr txBox="true"/>
            <p:nvPr/>
          </p:nvSpPr>
          <p:spPr>
            <a:xfrm>
              <a:off x="0" y="-85725"/>
              <a:ext cx="2778977" cy="42602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805901" y="593189"/>
            <a:ext cx="10227411" cy="1517344"/>
          </a:xfrm>
          <a:prstGeom prst="rect">
            <a:avLst/>
          </a:prstGeom>
        </p:spPr>
        <p:txBody>
          <a:bodyPr anchor="t" rtlCol="false" tIns="0" lIns="0" bIns="0" rIns="0">
            <a:spAutoFit/>
          </a:bodyPr>
          <a:lstStyle/>
          <a:p>
            <a:pPr algn="ctr">
              <a:lnSpc>
                <a:spcPts val="12441"/>
              </a:lnSpc>
            </a:pPr>
            <a:r>
              <a:rPr lang="en-US" sz="8887" b="true">
                <a:solidFill>
                  <a:srgbClr val="004A7C"/>
                </a:solidFill>
                <a:latin typeface="Assistant Ultra-Bold"/>
                <a:ea typeface="Assistant Ultra-Bold"/>
                <a:cs typeface="Assistant Ultra-Bold"/>
                <a:sym typeface="Assistant Ultra-Bold"/>
              </a:rPr>
              <a:t>Staff Module</a:t>
            </a:r>
          </a:p>
        </p:txBody>
      </p:sp>
      <p:sp>
        <p:nvSpPr>
          <p:cNvPr name="TextBox 8" id="8"/>
          <p:cNvSpPr txBox="true"/>
          <p:nvPr/>
        </p:nvSpPr>
        <p:spPr>
          <a:xfrm rot="0">
            <a:off x="702365" y="2286080"/>
            <a:ext cx="17585635" cy="6972220"/>
          </a:xfrm>
          <a:prstGeom prst="rect">
            <a:avLst/>
          </a:prstGeom>
        </p:spPr>
        <p:txBody>
          <a:bodyPr anchor="t" rtlCol="false" tIns="0" lIns="0" bIns="0" rIns="0">
            <a:spAutoFit/>
          </a:bodyPr>
          <a:lstStyle/>
          <a:p>
            <a:pPr algn="l">
              <a:lnSpc>
                <a:spcPts val="6654"/>
              </a:lnSpc>
              <a:spcBef>
                <a:spcPct val="0"/>
              </a:spcBef>
            </a:pPr>
            <a:r>
              <a:rPr lang="en-US" b="true" sz="4753">
                <a:solidFill>
                  <a:srgbClr val="FFFFFF"/>
                </a:solidFill>
                <a:latin typeface="Agrandir Narrow Bold"/>
                <a:ea typeface="Agrandir Narrow Bold"/>
                <a:cs typeface="Agrandir Narrow Bold"/>
                <a:sym typeface="Agrandir Narrow Bold"/>
              </a:rPr>
              <a:t>Key Features of Staff Module</a:t>
            </a:r>
          </a:p>
          <a:p>
            <a:pPr algn="l" marL="918259" indent="-459129" lvl="1">
              <a:lnSpc>
                <a:spcPts val="5954"/>
              </a:lnSpc>
              <a:buFont typeface="Arial"/>
              <a:buChar char="•"/>
            </a:pPr>
            <a:r>
              <a:rPr lang="en-US" b="true" sz="4253">
                <a:solidFill>
                  <a:srgbClr val="FFFFFF"/>
                </a:solidFill>
                <a:latin typeface="Agrandir Narrow Bold"/>
                <a:ea typeface="Agrandir Narrow Bold"/>
                <a:cs typeface="Agrandir Narrow Bold"/>
                <a:sym typeface="Agrandir Narrow Bold"/>
              </a:rPr>
              <a:t>User Account Features </a:t>
            </a:r>
            <a:r>
              <a:rPr lang="en-US" sz="4253">
                <a:solidFill>
                  <a:srgbClr val="FFFFFF"/>
                </a:solidFill>
                <a:latin typeface="Agrandir Narrow"/>
                <a:ea typeface="Agrandir Narrow"/>
                <a:cs typeface="Agrandir Narrow"/>
                <a:sym typeface="Agrandir Narrow"/>
              </a:rPr>
              <a:t>– Register, login and manage profile securely.</a:t>
            </a:r>
          </a:p>
          <a:p>
            <a:pPr algn="l" marL="918259" indent="-459129" lvl="1">
              <a:lnSpc>
                <a:spcPts val="5954"/>
              </a:lnSpc>
              <a:buFont typeface="Arial"/>
              <a:buChar char="•"/>
            </a:pPr>
            <a:r>
              <a:rPr lang="en-US" b="true" sz="4253">
                <a:solidFill>
                  <a:srgbClr val="FFFFFF"/>
                </a:solidFill>
                <a:latin typeface="Agrandir Narrow Bold"/>
                <a:ea typeface="Agrandir Narrow Bold"/>
                <a:cs typeface="Agrandir Narrow Bold"/>
                <a:sym typeface="Agrandir Narrow Bold"/>
              </a:rPr>
              <a:t>Purchase and Sell Inventory:</a:t>
            </a:r>
            <a:r>
              <a:rPr lang="en-US" sz="4253">
                <a:solidFill>
                  <a:srgbClr val="FFFFFF"/>
                </a:solidFill>
                <a:latin typeface="Agrandir Narrow"/>
                <a:ea typeface="Agrandir Narrow"/>
                <a:cs typeface="Agrandir Narrow"/>
                <a:sym typeface="Agrandir Narrow"/>
              </a:rPr>
              <a:t> Manage stock-in and stock-out operations.</a:t>
            </a:r>
          </a:p>
          <a:p>
            <a:pPr algn="l" marL="918259" indent="-459129" lvl="1">
              <a:lnSpc>
                <a:spcPts val="5954"/>
              </a:lnSpc>
              <a:buFont typeface="Arial"/>
              <a:buChar char="•"/>
            </a:pPr>
            <a:r>
              <a:rPr lang="en-US" b="true" sz="4253">
                <a:solidFill>
                  <a:srgbClr val="FFFFFF"/>
                </a:solidFill>
                <a:latin typeface="Agrandir Narrow Bold"/>
                <a:ea typeface="Agrandir Narrow Bold"/>
                <a:cs typeface="Agrandir Narrow Bold"/>
                <a:sym typeface="Agrandir Narrow Bold"/>
              </a:rPr>
              <a:t>View Products:</a:t>
            </a:r>
            <a:r>
              <a:rPr lang="en-US" sz="4253">
                <a:solidFill>
                  <a:srgbClr val="FFFFFF"/>
                </a:solidFill>
                <a:latin typeface="Agrandir Narrow"/>
                <a:ea typeface="Agrandir Narrow"/>
                <a:cs typeface="Agrandir Narrow"/>
                <a:sym typeface="Agrandir Narrow"/>
              </a:rPr>
              <a:t> Check product details and available stock.</a:t>
            </a:r>
          </a:p>
          <a:p>
            <a:pPr algn="l" marL="918259" indent="-459129" lvl="1">
              <a:lnSpc>
                <a:spcPts val="5954"/>
              </a:lnSpc>
              <a:buFont typeface="Arial"/>
              <a:buChar char="•"/>
            </a:pPr>
            <a:r>
              <a:rPr lang="en-US" b="true" sz="4253">
                <a:solidFill>
                  <a:srgbClr val="FFFFFF"/>
                </a:solidFill>
                <a:latin typeface="Agrandir Narrow Bold"/>
                <a:ea typeface="Agrandir Narrow Bold"/>
                <a:cs typeface="Agrandir Narrow Bold"/>
                <a:sym typeface="Agrandir Narrow Bold"/>
              </a:rPr>
              <a:t>Access &amp; Download Files:</a:t>
            </a:r>
            <a:r>
              <a:rPr lang="en-US" sz="4253">
                <a:solidFill>
                  <a:srgbClr val="FFFFFF"/>
                </a:solidFill>
                <a:latin typeface="Agrandir Narrow"/>
                <a:ea typeface="Agrandir Narrow"/>
                <a:cs typeface="Agrandir Narrow"/>
                <a:sym typeface="Agrandir Narrow"/>
              </a:rPr>
              <a:t> Download reports, invoices, or related documents.</a:t>
            </a:r>
          </a:p>
          <a:p>
            <a:pPr algn="l" marL="918259" indent="-459129" lvl="1">
              <a:lnSpc>
                <a:spcPts val="5954"/>
              </a:lnSpc>
              <a:buFont typeface="Arial"/>
              <a:buChar char="•"/>
            </a:pPr>
            <a:r>
              <a:rPr lang="en-US" b="true" sz="4253">
                <a:solidFill>
                  <a:srgbClr val="FFFFFF"/>
                </a:solidFill>
                <a:latin typeface="Agrandir Narrow Bold"/>
                <a:ea typeface="Agrandir Narrow Bold"/>
                <a:cs typeface="Agrandir Narrow Bold"/>
                <a:sym typeface="Agrandir Narrow Bold"/>
              </a:rPr>
              <a:t>Make Transactions:</a:t>
            </a:r>
            <a:r>
              <a:rPr lang="en-US" sz="4253">
                <a:solidFill>
                  <a:srgbClr val="FFFFFF"/>
                </a:solidFill>
                <a:latin typeface="Agrandir Narrow"/>
                <a:ea typeface="Agrandir Narrow"/>
                <a:cs typeface="Agrandir Narrow"/>
                <a:sym typeface="Agrandir Narrow"/>
              </a:rPr>
              <a:t> Record and process sales or purchase transactions.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DAG6oU9q0hc</dc:identifier>
  <dcterms:modified xsi:type="dcterms:W3CDTF">2011-08-01T06:04:30Z</dcterms:modified>
  <cp:revision>1</cp:revision>
  <dc:title>Inventory management SysteM</dc:title>
</cp:coreProperties>
</file>